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Playfair Display Medium"/>
      <p:regular r:id="rId25"/>
      <p:bold r:id="rId26"/>
      <p:italic r:id="rId27"/>
      <p:boldItalic r:id="rId28"/>
    </p:embeddedFont>
    <p:embeddedFont>
      <p:font typeface="Martian Mono Light"/>
      <p:regular r:id="rId29"/>
      <p:bold r:id="rId30"/>
    </p:embeddedFont>
    <p:embeddedFont>
      <p:font typeface="Martian Mono"/>
      <p:regular r:id="rId31"/>
      <p:bold r:id="rId32"/>
    </p:embeddedFont>
    <p:embeddedFont>
      <p:font typeface="Playfair Display"/>
      <p:regular r:id="rId33"/>
      <p:bold r:id="rId34"/>
      <p:italic r:id="rId35"/>
      <p:boldItalic r:id="rId36"/>
    </p:embeddedFont>
    <p:embeddedFont>
      <p:font typeface="Gowun Batang"/>
      <p:regular r:id="rId37"/>
      <p:bold r:id="rId38"/>
    </p:embeddedFont>
    <p:embeddedFont>
      <p:font typeface="Lato"/>
      <p:regular r:id="rId39"/>
      <p:bold r:id="rId40"/>
      <p:italic r:id="rId41"/>
      <p:boldItalic r:id="rId42"/>
    </p:embeddedFont>
    <p:embeddedFont>
      <p:font typeface="Outfit"/>
      <p:regular r:id="rId43"/>
      <p:bold r:id="rId44"/>
    </p:embeddedFont>
    <p:embeddedFont>
      <p:font typeface="Days One"/>
      <p:regular r:id="rId45"/>
    </p:embeddedFont>
    <p:embeddedFont>
      <p:font typeface="Libre Baskerville"/>
      <p:regular r:id="rId46"/>
      <p:bold r:id="rId47"/>
      <p:italic r:id="rId48"/>
      <p:boldItalic r:id="rId49"/>
    </p:embeddedFont>
    <p:embeddedFont>
      <p:font typeface="Overpass Mono"/>
      <p:regular r:id="rId50"/>
      <p:bold r:id="rId51"/>
    </p:embeddedFont>
    <p:embeddedFont>
      <p:font typeface="Albert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1C670F-78DE-4EE7-93CD-7D55D727F694}">
  <a:tblStyle styleId="{E21C670F-78DE-4EE7-93CD-7D55D727F69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42" Type="http://schemas.openxmlformats.org/officeDocument/2006/relationships/font" Target="fonts/Lato-boldItalic.fntdata"/><Relationship Id="rId41" Type="http://schemas.openxmlformats.org/officeDocument/2006/relationships/font" Target="fonts/Lato-italic.fntdata"/><Relationship Id="rId44" Type="http://schemas.openxmlformats.org/officeDocument/2006/relationships/font" Target="fonts/Outfit-bold.fntdata"/><Relationship Id="rId43" Type="http://schemas.openxmlformats.org/officeDocument/2006/relationships/font" Target="fonts/Outfit-regular.fntdata"/><Relationship Id="rId46" Type="http://schemas.openxmlformats.org/officeDocument/2006/relationships/font" Target="fonts/LibreBaskerville-regular.fntdata"/><Relationship Id="rId45" Type="http://schemas.openxmlformats.org/officeDocument/2006/relationships/font" Target="fonts/DaysOn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ibreBaskerville-italic.fntdata"/><Relationship Id="rId47" Type="http://schemas.openxmlformats.org/officeDocument/2006/relationships/font" Target="fonts/LibreBaskerville-bold.fntdata"/><Relationship Id="rId49" Type="http://schemas.openxmlformats.org/officeDocument/2006/relationships/font" Target="fonts/LibreBaskerville-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rtianMono-regular.fntdata"/><Relationship Id="rId30" Type="http://schemas.openxmlformats.org/officeDocument/2006/relationships/font" Target="fonts/MartianMonoLight-bold.fntdata"/><Relationship Id="rId33" Type="http://schemas.openxmlformats.org/officeDocument/2006/relationships/font" Target="fonts/PlayfairDisplay-regular.fntdata"/><Relationship Id="rId32" Type="http://schemas.openxmlformats.org/officeDocument/2006/relationships/font" Target="fonts/MartianMono-bold.fntdata"/><Relationship Id="rId35" Type="http://schemas.openxmlformats.org/officeDocument/2006/relationships/font" Target="fonts/PlayfairDisplay-italic.fntdata"/><Relationship Id="rId34" Type="http://schemas.openxmlformats.org/officeDocument/2006/relationships/font" Target="fonts/PlayfairDisplay-bold.fntdata"/><Relationship Id="rId37" Type="http://schemas.openxmlformats.org/officeDocument/2006/relationships/font" Target="fonts/GowunBatang-regular.fntdata"/><Relationship Id="rId36" Type="http://schemas.openxmlformats.org/officeDocument/2006/relationships/font" Target="fonts/PlayfairDisplay-boldItalic.fntdata"/><Relationship Id="rId39" Type="http://schemas.openxmlformats.org/officeDocument/2006/relationships/font" Target="fonts/Lato-regular.fntdata"/><Relationship Id="rId38" Type="http://schemas.openxmlformats.org/officeDocument/2006/relationships/font" Target="fonts/GowunBatang-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PlayfairDisplayMedium-bold.fntdata"/><Relationship Id="rId25" Type="http://schemas.openxmlformats.org/officeDocument/2006/relationships/font" Target="fonts/PlayfairDisplayMedium-regular.fntdata"/><Relationship Id="rId28" Type="http://schemas.openxmlformats.org/officeDocument/2006/relationships/font" Target="fonts/PlayfairDisplayMedium-boldItalic.fntdata"/><Relationship Id="rId27" Type="http://schemas.openxmlformats.org/officeDocument/2006/relationships/font" Target="fonts/PlayfairDisplayMedium-italic.fntdata"/><Relationship Id="rId29" Type="http://schemas.openxmlformats.org/officeDocument/2006/relationships/font" Target="fonts/MartianMonoLight-regular.fntdata"/><Relationship Id="rId51" Type="http://schemas.openxmlformats.org/officeDocument/2006/relationships/font" Target="fonts/OverpassMono-bold.fntdata"/><Relationship Id="rId50" Type="http://schemas.openxmlformats.org/officeDocument/2006/relationships/font" Target="fonts/OverpassMono-regular.fntdata"/><Relationship Id="rId53" Type="http://schemas.openxmlformats.org/officeDocument/2006/relationships/font" Target="fonts/AlbertSans-bold.fntdata"/><Relationship Id="rId52" Type="http://schemas.openxmlformats.org/officeDocument/2006/relationships/font" Target="fonts/AlbertSans-regular.fntdata"/><Relationship Id="rId11" Type="http://schemas.openxmlformats.org/officeDocument/2006/relationships/slide" Target="slides/slide5.xml"/><Relationship Id="rId55" Type="http://schemas.openxmlformats.org/officeDocument/2006/relationships/font" Target="fonts/AlbertSans-boldItalic.fntdata"/><Relationship Id="rId10" Type="http://schemas.openxmlformats.org/officeDocument/2006/relationships/slide" Target="slides/slide4.xml"/><Relationship Id="rId54" Type="http://schemas.openxmlformats.org/officeDocument/2006/relationships/font" Target="fonts/Albert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aa2800a8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aa2800a8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aa2800a88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aa2800a88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aa2800a88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aa2800a88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aa2800a88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aa2800a88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a5df5ede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a5df5ede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b186cef6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b186cef6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aa2800a88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aa2800a88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aa2800a88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aa2800a88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a5df5edec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a5df5edec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aa2800a88f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aa2800a88f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aa2800a88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aa2800a88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aa2800a88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aa2800a88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aa2800a88f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aa2800a88f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aa6dd31e3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aa6dd31e3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aa2800a88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aa2800a88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aa74d620a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aa74d620a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aa2800a88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aa2800a88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aa2800a88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aa2800a88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
    <p:spTree>
      <p:nvGrpSpPr>
        <p:cNvPr id="8" name="Shape 8"/>
        <p:cNvGrpSpPr/>
        <p:nvPr/>
      </p:nvGrpSpPr>
      <p:grpSpPr>
        <a:xfrm>
          <a:off x="0" y="0"/>
          <a:ext cx="0" cy="0"/>
          <a:chOff x="0" y="0"/>
          <a:chExt cx="0" cy="0"/>
        </a:xfrm>
      </p:grpSpPr>
      <p:sp>
        <p:nvSpPr>
          <p:cNvPr id="9" name="Google Shape;9;p2"/>
          <p:cNvSpPr txBox="1"/>
          <p:nvPr>
            <p:ph type="title"/>
          </p:nvPr>
        </p:nvSpPr>
        <p:spPr>
          <a:xfrm>
            <a:off x="276075" y="457200"/>
            <a:ext cx="57132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0" name="Google Shape;10;p2"/>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1" name="Google Shape;11;p2"/>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with right text">
  <p:cSld name="BLANK_1_1_1_1_1_1_1_1_1_1_1_1_1_1_1_1">
    <p:spTree>
      <p:nvGrpSpPr>
        <p:cNvPr id="112" name="Shape 112"/>
        <p:cNvGrpSpPr/>
        <p:nvPr/>
      </p:nvGrpSpPr>
      <p:grpSpPr>
        <a:xfrm>
          <a:off x="0" y="0"/>
          <a:ext cx="0" cy="0"/>
          <a:chOff x="0" y="0"/>
          <a:chExt cx="0" cy="0"/>
        </a:xfrm>
      </p:grpSpPr>
      <p:sp>
        <p:nvSpPr>
          <p:cNvPr id="113" name="Google Shape;113;p11"/>
          <p:cNvSpPr/>
          <p:nvPr>
            <p:ph idx="2" type="pic"/>
          </p:nvPr>
        </p:nvSpPr>
        <p:spPr>
          <a:xfrm>
            <a:off x="0" y="0"/>
            <a:ext cx="4348800" cy="5143500"/>
          </a:xfrm>
          <a:prstGeom prst="rect">
            <a:avLst/>
          </a:prstGeom>
          <a:noFill/>
          <a:ln>
            <a:noFill/>
          </a:ln>
        </p:spPr>
      </p:sp>
      <p:sp>
        <p:nvSpPr>
          <p:cNvPr id="114" name="Google Shape;114;p11"/>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15" name="Google Shape;115;p11"/>
          <p:cNvSpPr txBox="1"/>
          <p:nvPr>
            <p:ph type="title"/>
          </p:nvPr>
        </p:nvSpPr>
        <p:spPr>
          <a:xfrm>
            <a:off x="4618950" y="457200"/>
            <a:ext cx="4251600" cy="751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16" name="Google Shape;116;p11"/>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1"/>
          <p:cNvSpPr txBox="1"/>
          <p:nvPr>
            <p:ph idx="3" type="subTitle"/>
          </p:nvPr>
        </p:nvSpPr>
        <p:spPr>
          <a:xfrm>
            <a:off x="4618950" y="2823908"/>
            <a:ext cx="4251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18" name="Google Shape;118;p11"/>
          <p:cNvSpPr txBox="1"/>
          <p:nvPr>
            <p:ph idx="4" type="body"/>
          </p:nvPr>
        </p:nvSpPr>
        <p:spPr>
          <a:xfrm>
            <a:off x="4618950" y="3457500"/>
            <a:ext cx="4251600" cy="9060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Lato"/>
              <a:buChar char="●"/>
              <a:defRPr/>
            </a:lvl1pPr>
            <a:lvl2pPr indent="-304800" lvl="1" marL="914400">
              <a:spcBef>
                <a:spcPts val="0"/>
              </a:spcBef>
              <a:spcAft>
                <a:spcPts val="0"/>
              </a:spcAft>
              <a:buClr>
                <a:schemeClr val="lt1"/>
              </a:buClr>
              <a:buSzPts val="1200"/>
              <a:buFont typeface="Lato"/>
              <a:buChar char="○"/>
              <a:defRPr/>
            </a:lvl2pPr>
            <a:lvl3pPr indent="-304800" lvl="2" marL="1371600">
              <a:spcBef>
                <a:spcPts val="0"/>
              </a:spcBef>
              <a:spcAft>
                <a:spcPts val="0"/>
              </a:spcAft>
              <a:buClr>
                <a:schemeClr val="lt1"/>
              </a:buClr>
              <a:buSzPts val="1200"/>
              <a:buFont typeface="Lato"/>
              <a:buChar char="■"/>
              <a:defRPr/>
            </a:lvl3pPr>
            <a:lvl4pPr indent="-304800" lvl="3" marL="1828800">
              <a:spcBef>
                <a:spcPts val="0"/>
              </a:spcBef>
              <a:spcAft>
                <a:spcPts val="0"/>
              </a:spcAft>
              <a:buClr>
                <a:schemeClr val="lt1"/>
              </a:buClr>
              <a:buSzPts val="1200"/>
              <a:buFont typeface="Lato"/>
              <a:buChar char="●"/>
              <a:defRPr/>
            </a:lvl4pPr>
            <a:lvl5pPr indent="-304800" lvl="4" marL="2286000">
              <a:spcBef>
                <a:spcPts val="0"/>
              </a:spcBef>
              <a:spcAft>
                <a:spcPts val="0"/>
              </a:spcAft>
              <a:buClr>
                <a:schemeClr val="lt1"/>
              </a:buClr>
              <a:buSzPts val="1200"/>
              <a:buFont typeface="Lato"/>
              <a:buChar char="○"/>
              <a:defRPr/>
            </a:lvl5pPr>
            <a:lvl6pPr indent="-304800" lvl="5" marL="2743200">
              <a:spcBef>
                <a:spcPts val="0"/>
              </a:spcBef>
              <a:spcAft>
                <a:spcPts val="0"/>
              </a:spcAft>
              <a:buClr>
                <a:schemeClr val="lt1"/>
              </a:buClr>
              <a:buSzPts val="1200"/>
              <a:buFont typeface="Lato"/>
              <a:buChar char="■"/>
              <a:defRPr/>
            </a:lvl6pPr>
            <a:lvl7pPr indent="-304800" lvl="6" marL="3200400">
              <a:spcBef>
                <a:spcPts val="0"/>
              </a:spcBef>
              <a:spcAft>
                <a:spcPts val="0"/>
              </a:spcAft>
              <a:buClr>
                <a:schemeClr val="lt1"/>
              </a:buClr>
              <a:buSzPts val="1200"/>
              <a:buFont typeface="Lato"/>
              <a:buChar char="●"/>
              <a:defRPr/>
            </a:lvl7pPr>
            <a:lvl8pPr indent="-304800" lvl="7" marL="3657600">
              <a:spcBef>
                <a:spcPts val="0"/>
              </a:spcBef>
              <a:spcAft>
                <a:spcPts val="0"/>
              </a:spcAft>
              <a:buClr>
                <a:schemeClr val="lt1"/>
              </a:buClr>
              <a:buSzPts val="1200"/>
              <a:buFont typeface="Lato"/>
              <a:buChar char="○"/>
              <a:defRPr/>
            </a:lvl8pPr>
            <a:lvl9pPr indent="-304800" lvl="8" marL="4114800">
              <a:spcBef>
                <a:spcPts val="0"/>
              </a:spcBef>
              <a:spcAft>
                <a:spcPts val="0"/>
              </a:spcAft>
              <a:buClr>
                <a:schemeClr val="lt1"/>
              </a:buClr>
              <a:buSzPts val="1200"/>
              <a:buFont typeface="Lato"/>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right image">
  <p:cSld name="BLANK_1_1_1_1_1_1_1_1_1_1_1_1_1_1_1_1_2">
    <p:spTree>
      <p:nvGrpSpPr>
        <p:cNvPr id="119" name="Shape 119"/>
        <p:cNvGrpSpPr/>
        <p:nvPr/>
      </p:nvGrpSpPr>
      <p:grpSpPr>
        <a:xfrm>
          <a:off x="0" y="0"/>
          <a:ext cx="0" cy="0"/>
          <a:chOff x="0" y="0"/>
          <a:chExt cx="0" cy="0"/>
        </a:xfrm>
      </p:grpSpPr>
      <p:sp>
        <p:nvSpPr>
          <p:cNvPr id="120" name="Google Shape;120;p12"/>
          <p:cNvSpPr/>
          <p:nvPr>
            <p:ph idx="2" type="pic"/>
          </p:nvPr>
        </p:nvSpPr>
        <p:spPr>
          <a:xfrm>
            <a:off x="6877724" y="0"/>
            <a:ext cx="2266200" cy="3405000"/>
          </a:xfrm>
          <a:prstGeom prst="rect">
            <a:avLst/>
          </a:prstGeom>
          <a:noFill/>
          <a:ln>
            <a:noFill/>
          </a:ln>
        </p:spPr>
      </p:sp>
      <p:sp>
        <p:nvSpPr>
          <p:cNvPr id="121" name="Google Shape;121;p12"/>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22" name="Google Shape;122;p12"/>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23" name="Google Shape;123;p12"/>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
    <p:spTree>
      <p:nvGrpSpPr>
        <p:cNvPr id="124" name="Shape 124"/>
        <p:cNvGrpSpPr/>
        <p:nvPr/>
      </p:nvGrpSpPr>
      <p:grpSpPr>
        <a:xfrm>
          <a:off x="0" y="0"/>
          <a:ext cx="0" cy="0"/>
          <a:chOff x="0" y="0"/>
          <a:chExt cx="0" cy="0"/>
        </a:xfrm>
      </p:grpSpPr>
      <p:sp>
        <p:nvSpPr>
          <p:cNvPr id="125" name="Google Shape;125;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buNone/>
              <a:defRPr>
                <a:latin typeface="Lato"/>
                <a:ea typeface="Lato"/>
                <a:cs typeface="Lato"/>
                <a:sym typeface="Lato"/>
              </a:defRPr>
            </a:lvl1pPr>
            <a:lvl2pPr lvl="1">
              <a:buNone/>
              <a:defRPr>
                <a:latin typeface="Lato"/>
                <a:ea typeface="Lato"/>
                <a:cs typeface="Lato"/>
                <a:sym typeface="Lato"/>
              </a:defRPr>
            </a:lvl2pPr>
            <a:lvl3pPr lvl="2">
              <a:buNone/>
              <a:defRPr>
                <a:latin typeface="Lato"/>
                <a:ea typeface="Lato"/>
                <a:cs typeface="Lato"/>
                <a:sym typeface="Lato"/>
              </a:defRPr>
            </a:lvl3pPr>
            <a:lvl4pPr lvl="3">
              <a:buNone/>
              <a:defRPr>
                <a:latin typeface="Lato"/>
                <a:ea typeface="Lato"/>
                <a:cs typeface="Lato"/>
                <a:sym typeface="Lato"/>
              </a:defRPr>
            </a:lvl4pPr>
            <a:lvl5pPr lvl="4">
              <a:buNone/>
              <a:defRPr>
                <a:latin typeface="Lato"/>
                <a:ea typeface="Lato"/>
                <a:cs typeface="Lato"/>
                <a:sym typeface="Lato"/>
              </a:defRPr>
            </a:lvl5pPr>
            <a:lvl6pPr lvl="5">
              <a:buNone/>
              <a:defRPr>
                <a:latin typeface="Lato"/>
                <a:ea typeface="Lato"/>
                <a:cs typeface="Lato"/>
                <a:sym typeface="Lato"/>
              </a:defRPr>
            </a:lvl6pPr>
            <a:lvl7pPr lvl="6">
              <a:buNone/>
              <a:defRPr>
                <a:latin typeface="Lato"/>
                <a:ea typeface="Lato"/>
                <a:cs typeface="Lato"/>
                <a:sym typeface="Lato"/>
              </a:defRPr>
            </a:lvl7pPr>
            <a:lvl8pPr lvl="7">
              <a:buNone/>
              <a:defRPr>
                <a:latin typeface="Lato"/>
                <a:ea typeface="Lato"/>
                <a:cs typeface="Lato"/>
                <a:sym typeface="Lato"/>
              </a:defRPr>
            </a:lvl8pPr>
            <a:lvl9pPr lvl="8">
              <a:buNone/>
              <a:defRPr>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26" name="Google Shape;126;p13"/>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27" name="Google Shape;127;p13"/>
          <p:cNvSpPr txBox="1"/>
          <p:nvPr>
            <p:ph idx="1" type="subTitle"/>
          </p:nvPr>
        </p:nvSpPr>
        <p:spPr>
          <a:xfrm>
            <a:off x="1114250" y="18790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28" name="Google Shape;128;p13"/>
          <p:cNvSpPr txBox="1"/>
          <p:nvPr>
            <p:ph idx="2" type="subTitle"/>
          </p:nvPr>
        </p:nvSpPr>
        <p:spPr>
          <a:xfrm>
            <a:off x="2135350" y="18790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29" name="Google Shape;129;p13"/>
          <p:cNvSpPr txBox="1"/>
          <p:nvPr>
            <p:ph idx="3" type="subTitle"/>
          </p:nvPr>
        </p:nvSpPr>
        <p:spPr>
          <a:xfrm>
            <a:off x="5787475" y="19129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30" name="Google Shape;130;p13"/>
          <p:cNvSpPr txBox="1"/>
          <p:nvPr>
            <p:ph idx="4" type="subTitle"/>
          </p:nvPr>
        </p:nvSpPr>
        <p:spPr>
          <a:xfrm>
            <a:off x="1114250" y="28168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31" name="Google Shape;131;p13"/>
          <p:cNvSpPr txBox="1"/>
          <p:nvPr>
            <p:ph idx="5" type="subTitle"/>
          </p:nvPr>
        </p:nvSpPr>
        <p:spPr>
          <a:xfrm>
            <a:off x="2135350" y="28168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32" name="Google Shape;132;p13"/>
          <p:cNvSpPr txBox="1"/>
          <p:nvPr>
            <p:ph idx="6" type="subTitle"/>
          </p:nvPr>
        </p:nvSpPr>
        <p:spPr>
          <a:xfrm>
            <a:off x="5787475" y="28507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33" name="Google Shape;133;p13"/>
          <p:cNvSpPr txBox="1"/>
          <p:nvPr>
            <p:ph idx="7" type="subTitle"/>
          </p:nvPr>
        </p:nvSpPr>
        <p:spPr>
          <a:xfrm>
            <a:off x="1114250" y="37546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34" name="Google Shape;134;p13"/>
          <p:cNvSpPr txBox="1"/>
          <p:nvPr>
            <p:ph idx="8" type="subTitle"/>
          </p:nvPr>
        </p:nvSpPr>
        <p:spPr>
          <a:xfrm>
            <a:off x="2135350" y="37546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35" name="Google Shape;135;p13"/>
          <p:cNvSpPr txBox="1"/>
          <p:nvPr>
            <p:ph idx="9" type="subTitle"/>
          </p:nvPr>
        </p:nvSpPr>
        <p:spPr>
          <a:xfrm>
            <a:off x="5787475" y="37885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1">
  <p:cSld name="CUSTOM_1">
    <p:spTree>
      <p:nvGrpSpPr>
        <p:cNvPr id="136" name="Shape 136"/>
        <p:cNvGrpSpPr/>
        <p:nvPr/>
      </p:nvGrpSpPr>
      <p:grpSpPr>
        <a:xfrm>
          <a:off x="0" y="0"/>
          <a:ext cx="0" cy="0"/>
          <a:chOff x="0" y="0"/>
          <a:chExt cx="0" cy="0"/>
        </a:xfrm>
      </p:grpSpPr>
      <p:sp>
        <p:nvSpPr>
          <p:cNvPr id="137" name="Google Shape;137;p14"/>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138" name="Google Shape;138;p14"/>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39" name="Google Shape;139;p14"/>
          <p:cNvSpPr txBox="1"/>
          <p:nvPr>
            <p:ph idx="1" type="subTitle"/>
          </p:nvPr>
        </p:nvSpPr>
        <p:spPr>
          <a:xfrm>
            <a:off x="276075" y="1194000"/>
            <a:ext cx="1990200" cy="534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40" name="Google Shape;140;p14"/>
          <p:cNvSpPr txBox="1"/>
          <p:nvPr>
            <p:ph idx="2" type="subTitle"/>
          </p:nvPr>
        </p:nvSpPr>
        <p:spPr>
          <a:xfrm>
            <a:off x="3074775" y="1194000"/>
            <a:ext cx="4164900" cy="226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41" name="Google Shape;141;p14"/>
          <p:cNvSpPr txBox="1"/>
          <p:nvPr>
            <p:ph idx="3" type="body"/>
          </p:nvPr>
        </p:nvSpPr>
        <p:spPr>
          <a:xfrm>
            <a:off x="30747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42" name="Google Shape;142;p14"/>
          <p:cNvSpPr txBox="1"/>
          <p:nvPr>
            <p:ph idx="4" type="subTitle"/>
          </p:nvPr>
        </p:nvSpPr>
        <p:spPr>
          <a:xfrm>
            <a:off x="30747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43" name="Google Shape;143;p14"/>
          <p:cNvSpPr txBox="1"/>
          <p:nvPr>
            <p:ph idx="5" type="body"/>
          </p:nvPr>
        </p:nvSpPr>
        <p:spPr>
          <a:xfrm>
            <a:off x="48828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44" name="Google Shape;144;p14"/>
          <p:cNvSpPr txBox="1"/>
          <p:nvPr>
            <p:ph idx="6" type="subTitle"/>
          </p:nvPr>
        </p:nvSpPr>
        <p:spPr>
          <a:xfrm>
            <a:off x="48828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45" name="Google Shape;145;p14"/>
          <p:cNvSpPr txBox="1"/>
          <p:nvPr>
            <p:ph idx="7" type="body"/>
          </p:nvPr>
        </p:nvSpPr>
        <p:spPr>
          <a:xfrm>
            <a:off x="66909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46" name="Google Shape;146;p14"/>
          <p:cNvSpPr txBox="1"/>
          <p:nvPr>
            <p:ph idx="8" type="subTitle"/>
          </p:nvPr>
        </p:nvSpPr>
        <p:spPr>
          <a:xfrm>
            <a:off x="66909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47" name="Google Shape;147;p14"/>
          <p:cNvSpPr txBox="1"/>
          <p:nvPr>
            <p:ph idx="9"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48" name="Google Shape;148;p14"/>
          <p:cNvSpPr/>
          <p:nvPr>
            <p:ph idx="13" type="pic"/>
          </p:nvPr>
        </p:nvSpPr>
        <p:spPr>
          <a:xfrm>
            <a:off x="-74" y="3991500"/>
            <a:ext cx="2266200" cy="1152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2">
  <p:cSld name="CUSTOM_1_1">
    <p:spTree>
      <p:nvGrpSpPr>
        <p:cNvPr id="149" name="Shape 149"/>
        <p:cNvGrpSpPr/>
        <p:nvPr/>
      </p:nvGrpSpPr>
      <p:grpSpPr>
        <a:xfrm>
          <a:off x="0" y="0"/>
          <a:ext cx="0" cy="0"/>
          <a:chOff x="0" y="0"/>
          <a:chExt cx="0" cy="0"/>
        </a:xfrm>
      </p:grpSpPr>
      <p:sp>
        <p:nvSpPr>
          <p:cNvPr id="150" name="Google Shape;150;p15"/>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151" name="Google Shape;151;p15"/>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52" name="Google Shape;152;p15"/>
          <p:cNvSpPr txBox="1"/>
          <p:nvPr>
            <p:ph idx="1" type="subTitle"/>
          </p:nvPr>
        </p:nvSpPr>
        <p:spPr>
          <a:xfrm>
            <a:off x="276075" y="1194000"/>
            <a:ext cx="4992600" cy="534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53" name="Google Shape;153;p15"/>
          <p:cNvSpPr txBox="1"/>
          <p:nvPr>
            <p:ph idx="2"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54" name="Google Shape;154;p15"/>
          <p:cNvSpPr txBox="1"/>
          <p:nvPr>
            <p:ph idx="3"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55" name="Google Shape;155;p15"/>
          <p:cNvSpPr txBox="1"/>
          <p:nvPr>
            <p:ph idx="4" type="body"/>
          </p:nvPr>
        </p:nvSpPr>
        <p:spPr>
          <a:xfrm>
            <a:off x="2760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56" name="Google Shape;156;p15"/>
          <p:cNvSpPr txBox="1"/>
          <p:nvPr>
            <p:ph idx="5" type="subTitle"/>
          </p:nvPr>
        </p:nvSpPr>
        <p:spPr>
          <a:xfrm>
            <a:off x="2760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57" name="Google Shape;157;p15"/>
          <p:cNvSpPr txBox="1"/>
          <p:nvPr>
            <p:ph idx="6" type="body"/>
          </p:nvPr>
        </p:nvSpPr>
        <p:spPr>
          <a:xfrm>
            <a:off x="30747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58" name="Google Shape;158;p15"/>
          <p:cNvSpPr txBox="1"/>
          <p:nvPr>
            <p:ph idx="7" type="subTitle"/>
          </p:nvPr>
        </p:nvSpPr>
        <p:spPr>
          <a:xfrm>
            <a:off x="30747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59" name="Google Shape;159;p15"/>
          <p:cNvSpPr txBox="1"/>
          <p:nvPr>
            <p:ph idx="8" type="body"/>
          </p:nvPr>
        </p:nvSpPr>
        <p:spPr>
          <a:xfrm>
            <a:off x="58734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60" name="Google Shape;160;p15"/>
          <p:cNvSpPr txBox="1"/>
          <p:nvPr>
            <p:ph idx="9" type="subTitle"/>
          </p:nvPr>
        </p:nvSpPr>
        <p:spPr>
          <a:xfrm>
            <a:off x="58734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61" name="Google Shape;161;p15"/>
          <p:cNvSpPr/>
          <p:nvPr>
            <p:ph idx="13" type="pic"/>
          </p:nvPr>
        </p:nvSpPr>
        <p:spPr>
          <a:xfrm>
            <a:off x="276075" y="2076900"/>
            <a:ext cx="2463300" cy="1570200"/>
          </a:xfrm>
          <a:prstGeom prst="rect">
            <a:avLst/>
          </a:prstGeom>
          <a:noFill/>
          <a:ln>
            <a:noFill/>
          </a:ln>
        </p:spPr>
      </p:sp>
      <p:sp>
        <p:nvSpPr>
          <p:cNvPr id="162" name="Google Shape;162;p15"/>
          <p:cNvSpPr/>
          <p:nvPr>
            <p:ph idx="14" type="pic"/>
          </p:nvPr>
        </p:nvSpPr>
        <p:spPr>
          <a:xfrm>
            <a:off x="3074775" y="2076900"/>
            <a:ext cx="2463300" cy="1570200"/>
          </a:xfrm>
          <a:prstGeom prst="rect">
            <a:avLst/>
          </a:prstGeom>
          <a:noFill/>
          <a:ln>
            <a:noFill/>
          </a:ln>
        </p:spPr>
      </p:sp>
      <p:sp>
        <p:nvSpPr>
          <p:cNvPr id="163" name="Google Shape;163;p15"/>
          <p:cNvSpPr/>
          <p:nvPr>
            <p:ph idx="15" type="pic"/>
          </p:nvPr>
        </p:nvSpPr>
        <p:spPr>
          <a:xfrm>
            <a:off x="5873475" y="2073688"/>
            <a:ext cx="2463300" cy="15702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3">
  <p:cSld name="CUSTOM_1_1_1">
    <p:spTree>
      <p:nvGrpSpPr>
        <p:cNvPr id="164" name="Shape 164"/>
        <p:cNvGrpSpPr/>
        <p:nvPr/>
      </p:nvGrpSpPr>
      <p:grpSpPr>
        <a:xfrm>
          <a:off x="0" y="0"/>
          <a:ext cx="0" cy="0"/>
          <a:chOff x="0" y="0"/>
          <a:chExt cx="0" cy="0"/>
        </a:xfrm>
      </p:grpSpPr>
      <p:sp>
        <p:nvSpPr>
          <p:cNvPr id="165" name="Google Shape;165;p16"/>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166" name="Google Shape;166;p16"/>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67" name="Google Shape;167;p16"/>
          <p:cNvSpPr txBox="1"/>
          <p:nvPr>
            <p:ph idx="1"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68" name="Google Shape;168;p16"/>
          <p:cNvSpPr txBox="1"/>
          <p:nvPr>
            <p:ph idx="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9" name="Shape 169"/>
        <p:cNvGrpSpPr/>
        <p:nvPr/>
      </p:nvGrpSpPr>
      <p:grpSpPr>
        <a:xfrm>
          <a:off x="0" y="0"/>
          <a:ext cx="0" cy="0"/>
          <a:chOff x="0" y="0"/>
          <a:chExt cx="0" cy="0"/>
        </a:xfrm>
      </p:grpSpPr>
      <p:sp>
        <p:nvSpPr>
          <p:cNvPr id="170" name="Google Shape;170;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71" name="Google Shape;171;p17"/>
          <p:cNvSpPr txBox="1"/>
          <p:nvPr>
            <p:ph idx="1" type="subTitle"/>
          </p:nvPr>
        </p:nvSpPr>
        <p:spPr>
          <a:xfrm>
            <a:off x="311700" y="2834125"/>
            <a:ext cx="8520600" cy="792600"/>
          </a:xfrm>
          <a:prstGeom prst="rect">
            <a:avLst/>
          </a:prstGeom>
        </p:spPr>
        <p:txBody>
          <a:bodyPr anchorCtr="0" anchor="t" bIns="91425" lIns="0"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72" name="Shape 172"/>
        <p:cNvGrpSpPr/>
        <p:nvPr/>
      </p:nvGrpSpPr>
      <p:grpSpPr>
        <a:xfrm>
          <a:off x="0" y="0"/>
          <a:ext cx="0" cy="0"/>
          <a:chOff x="0" y="0"/>
          <a:chExt cx="0" cy="0"/>
        </a:xfrm>
      </p:grpSpPr>
      <p:sp>
        <p:nvSpPr>
          <p:cNvPr id="173" name="Google Shape;173;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74" name="Shape 174"/>
        <p:cNvGrpSpPr/>
        <p:nvPr/>
      </p:nvGrpSpPr>
      <p:grpSpPr>
        <a:xfrm>
          <a:off x="0" y="0"/>
          <a:ext cx="0" cy="0"/>
          <a:chOff x="0" y="0"/>
          <a:chExt cx="0" cy="0"/>
        </a:xfrm>
      </p:grpSpPr>
      <p:sp>
        <p:nvSpPr>
          <p:cNvPr id="175" name="Google Shape;175;p1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 name="Google Shape;17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77" name="Shape 177"/>
        <p:cNvGrpSpPr/>
        <p:nvPr/>
      </p:nvGrpSpPr>
      <p:grpSpPr>
        <a:xfrm>
          <a:off x="0" y="0"/>
          <a:ext cx="0" cy="0"/>
          <a:chOff x="0" y="0"/>
          <a:chExt cx="0" cy="0"/>
        </a:xfrm>
      </p:grpSpPr>
      <p:sp>
        <p:nvSpPr>
          <p:cNvPr id="178" name="Google Shape;178;p2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 name="Google Shape;179;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0" name="Google Shape;180;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p:cSld name="BLANK_1_1_1_1_8">
    <p:spTree>
      <p:nvGrpSpPr>
        <p:cNvPr id="12" name="Shape 12"/>
        <p:cNvGrpSpPr/>
        <p:nvPr/>
      </p:nvGrpSpPr>
      <p:grpSpPr>
        <a:xfrm>
          <a:off x="0" y="0"/>
          <a:ext cx="0" cy="0"/>
          <a:chOff x="0" y="0"/>
          <a:chExt cx="0" cy="0"/>
        </a:xfrm>
      </p:grpSpPr>
      <p:sp>
        <p:nvSpPr>
          <p:cNvPr id="13" name="Google Shape;13;p3"/>
          <p:cNvSpPr txBox="1"/>
          <p:nvPr>
            <p:ph type="title"/>
          </p:nvPr>
        </p:nvSpPr>
        <p:spPr>
          <a:xfrm>
            <a:off x="276075" y="457200"/>
            <a:ext cx="57132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4" name="Google Shape;14;p3"/>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5" name="Google Shape;15;p3"/>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6" name="Google Shape;16;p3"/>
          <p:cNvSpPr txBox="1"/>
          <p:nvPr>
            <p:ph idx="2" type="subTitle"/>
          </p:nvPr>
        </p:nvSpPr>
        <p:spPr>
          <a:xfrm>
            <a:off x="40710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7" name="Google Shape;17;p3"/>
          <p:cNvSpPr txBox="1"/>
          <p:nvPr>
            <p:ph idx="3" type="subTitle"/>
          </p:nvPr>
        </p:nvSpPr>
        <p:spPr>
          <a:xfrm>
            <a:off x="271055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8" name="Google Shape;18;p3"/>
          <p:cNvSpPr txBox="1"/>
          <p:nvPr>
            <p:ph idx="4" type="subTitle"/>
          </p:nvPr>
        </p:nvSpPr>
        <p:spPr>
          <a:xfrm>
            <a:off x="501400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9" name="Google Shape;19;p3"/>
          <p:cNvSpPr txBox="1"/>
          <p:nvPr>
            <p:ph idx="5" type="subTitle"/>
          </p:nvPr>
        </p:nvSpPr>
        <p:spPr>
          <a:xfrm>
            <a:off x="731745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 name="Google Shape;20;p3"/>
          <p:cNvSpPr txBox="1"/>
          <p:nvPr>
            <p:ph idx="6" type="body"/>
          </p:nvPr>
        </p:nvSpPr>
        <p:spPr>
          <a:xfrm>
            <a:off x="40710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21" name="Google Shape;21;p3"/>
          <p:cNvSpPr txBox="1"/>
          <p:nvPr>
            <p:ph idx="7" type="body"/>
          </p:nvPr>
        </p:nvSpPr>
        <p:spPr>
          <a:xfrm>
            <a:off x="271055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22" name="Google Shape;22;p3"/>
          <p:cNvSpPr txBox="1"/>
          <p:nvPr>
            <p:ph idx="8" type="body"/>
          </p:nvPr>
        </p:nvSpPr>
        <p:spPr>
          <a:xfrm>
            <a:off x="501400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23" name="Google Shape;23;p3"/>
          <p:cNvSpPr txBox="1"/>
          <p:nvPr>
            <p:ph idx="9" type="body"/>
          </p:nvPr>
        </p:nvSpPr>
        <p:spPr>
          <a:xfrm>
            <a:off x="731745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81" name="Shape 181"/>
        <p:cNvGrpSpPr/>
        <p:nvPr/>
      </p:nvGrpSpPr>
      <p:grpSpPr>
        <a:xfrm>
          <a:off x="0" y="0"/>
          <a:ext cx="0" cy="0"/>
          <a:chOff x="0" y="0"/>
          <a:chExt cx="0" cy="0"/>
        </a:xfrm>
      </p:grpSpPr>
      <p:sp>
        <p:nvSpPr>
          <p:cNvPr id="182" name="Google Shape;182;p2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83" name="Shape 183"/>
        <p:cNvGrpSpPr/>
        <p:nvPr/>
      </p:nvGrpSpPr>
      <p:grpSpPr>
        <a:xfrm>
          <a:off x="0" y="0"/>
          <a:ext cx="0" cy="0"/>
          <a:chOff x="0" y="0"/>
          <a:chExt cx="0" cy="0"/>
        </a:xfrm>
      </p:grpSpPr>
      <p:sp>
        <p:nvSpPr>
          <p:cNvPr id="184" name="Google Shape;184;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185" name="Google Shape;185;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86" name="Shape 186"/>
        <p:cNvGrpSpPr/>
        <p:nvPr/>
      </p:nvGrpSpPr>
      <p:grpSpPr>
        <a:xfrm>
          <a:off x="0" y="0"/>
          <a:ext cx="0" cy="0"/>
          <a:chOff x="0" y="0"/>
          <a:chExt cx="0" cy="0"/>
        </a:xfrm>
      </p:grpSpPr>
      <p:sp>
        <p:nvSpPr>
          <p:cNvPr id="187" name="Google Shape;187;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88" name="Shape 188"/>
        <p:cNvGrpSpPr/>
        <p:nvPr/>
      </p:nvGrpSpPr>
      <p:grpSpPr>
        <a:xfrm>
          <a:off x="0" y="0"/>
          <a:ext cx="0" cy="0"/>
          <a:chOff x="0" y="0"/>
          <a:chExt cx="0" cy="0"/>
        </a:xfrm>
      </p:grpSpPr>
      <p:sp>
        <p:nvSpPr>
          <p:cNvPr id="189" name="Google Shape;189;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190" name="Google Shape;190;p24"/>
          <p:cNvSpPr txBox="1"/>
          <p:nvPr>
            <p:ph idx="1" type="subTitle"/>
          </p:nvPr>
        </p:nvSpPr>
        <p:spPr>
          <a:xfrm>
            <a:off x="265500" y="2803075"/>
            <a:ext cx="4045200" cy="1235100"/>
          </a:xfrm>
          <a:prstGeom prst="rect">
            <a:avLst/>
          </a:prstGeom>
        </p:spPr>
        <p:txBody>
          <a:bodyPr anchorCtr="0" anchor="t" bIns="91425" lIns="0"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91" name="Google Shape;191;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92" name="Shape 192"/>
        <p:cNvGrpSpPr/>
        <p:nvPr/>
      </p:nvGrpSpPr>
      <p:grpSpPr>
        <a:xfrm>
          <a:off x="0" y="0"/>
          <a:ext cx="0" cy="0"/>
          <a:chOff x="0" y="0"/>
          <a:chExt cx="0" cy="0"/>
        </a:xfrm>
      </p:grpSpPr>
      <p:sp>
        <p:nvSpPr>
          <p:cNvPr id="193" name="Google Shape;193;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196" name="Google Shape;196;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7" name="Shape 19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98" name="Shape 198"/>
        <p:cNvGrpSpPr/>
        <p:nvPr/>
      </p:nvGrpSpPr>
      <p:grpSpPr>
        <a:xfrm>
          <a:off x="0" y="0"/>
          <a:ext cx="0" cy="0"/>
          <a:chOff x="0" y="0"/>
          <a:chExt cx="0" cy="0"/>
        </a:xfrm>
      </p:grpSpPr>
      <p:sp>
        <p:nvSpPr>
          <p:cNvPr id="199" name="Google Shape;199;p28"/>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8"/>
          <p:cNvSpPr txBox="1"/>
          <p:nvPr>
            <p:ph idx="1" type="subTitle"/>
          </p:nvPr>
        </p:nvSpPr>
        <p:spPr>
          <a:xfrm>
            <a:off x="4406650" y="39375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1" name="Google Shape;201;p28"/>
          <p:cNvSpPr txBox="1"/>
          <p:nvPr>
            <p:ph idx="2" type="subTitle"/>
          </p:nvPr>
        </p:nvSpPr>
        <p:spPr>
          <a:xfrm>
            <a:off x="4406650" y="115170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2" name="Google Shape;202;p28"/>
          <p:cNvSpPr txBox="1"/>
          <p:nvPr>
            <p:ph idx="3" type="subTitle"/>
          </p:nvPr>
        </p:nvSpPr>
        <p:spPr>
          <a:xfrm>
            <a:off x="4406650" y="342557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3" name="Google Shape;203;p28"/>
          <p:cNvSpPr txBox="1"/>
          <p:nvPr>
            <p:ph idx="4" type="subTitle"/>
          </p:nvPr>
        </p:nvSpPr>
        <p:spPr>
          <a:xfrm>
            <a:off x="4406650" y="190966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4" name="Google Shape;204;p28"/>
          <p:cNvSpPr txBox="1"/>
          <p:nvPr>
            <p:ph idx="5" type="subTitle"/>
          </p:nvPr>
        </p:nvSpPr>
        <p:spPr>
          <a:xfrm>
            <a:off x="4406650" y="418352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5" name="Google Shape;205;p28"/>
          <p:cNvSpPr txBox="1"/>
          <p:nvPr>
            <p:ph idx="6" type="subTitle"/>
          </p:nvPr>
        </p:nvSpPr>
        <p:spPr>
          <a:xfrm>
            <a:off x="4406650" y="266761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06" name="Shape 206"/>
        <p:cNvGrpSpPr/>
        <p:nvPr/>
      </p:nvGrpSpPr>
      <p:grpSpPr>
        <a:xfrm>
          <a:off x="0" y="0"/>
          <a:ext cx="0" cy="0"/>
          <a:chOff x="0" y="0"/>
          <a:chExt cx="0" cy="0"/>
        </a:xfrm>
      </p:grpSpPr>
      <p:sp>
        <p:nvSpPr>
          <p:cNvPr id="207" name="Google Shape;207;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8" name="Google Shape;208;p29"/>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9" name="Google Shape;209;p29"/>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10" name="Shape 210"/>
        <p:cNvGrpSpPr/>
        <p:nvPr/>
      </p:nvGrpSpPr>
      <p:grpSpPr>
        <a:xfrm>
          <a:off x="0" y="0"/>
          <a:ext cx="0" cy="0"/>
          <a:chOff x="0" y="0"/>
          <a:chExt cx="0" cy="0"/>
        </a:xfrm>
      </p:grpSpPr>
      <p:sp>
        <p:nvSpPr>
          <p:cNvPr id="211" name="Google Shape;211;p30"/>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12" name="Google Shape;212;p30"/>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3" name="Google Shape;213;p30"/>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4" name="Google Shape;214;p30"/>
          <p:cNvSpPr txBox="1"/>
          <p:nvPr>
            <p:ph idx="3" type="subTitle"/>
          </p:nvPr>
        </p:nvSpPr>
        <p:spPr>
          <a:xfrm>
            <a:off x="48315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5" name="Google Shape;215;p30"/>
          <p:cNvSpPr txBox="1"/>
          <p:nvPr>
            <p:ph idx="4" type="subTitle"/>
          </p:nvPr>
        </p:nvSpPr>
        <p:spPr>
          <a:xfrm>
            <a:off x="504800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with small statement">
  <p:cSld name="BLANK_1_1_1_1_6">
    <p:spTree>
      <p:nvGrpSpPr>
        <p:cNvPr id="24" name="Shape 24"/>
        <p:cNvGrpSpPr/>
        <p:nvPr/>
      </p:nvGrpSpPr>
      <p:grpSpPr>
        <a:xfrm>
          <a:off x="0" y="0"/>
          <a:ext cx="0" cy="0"/>
          <a:chOff x="0" y="0"/>
          <a:chExt cx="0" cy="0"/>
        </a:xfrm>
      </p:grpSpPr>
      <p:sp>
        <p:nvSpPr>
          <p:cNvPr id="25" name="Google Shape;25;p4"/>
          <p:cNvSpPr txBox="1"/>
          <p:nvPr>
            <p:ph idx="1" type="body"/>
          </p:nvPr>
        </p:nvSpPr>
        <p:spPr>
          <a:xfrm>
            <a:off x="5503325" y="524750"/>
            <a:ext cx="3356100" cy="8778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lt1"/>
              </a:buClr>
              <a:buSzPts val="1800"/>
              <a:buFont typeface="Lato"/>
              <a:buChar char="●"/>
              <a:defRPr sz="1800"/>
            </a:lvl1pPr>
            <a:lvl2pPr indent="-342900" lvl="1" marL="914400">
              <a:spcBef>
                <a:spcPts val="0"/>
              </a:spcBef>
              <a:spcAft>
                <a:spcPts val="0"/>
              </a:spcAft>
              <a:buClr>
                <a:schemeClr val="lt1"/>
              </a:buClr>
              <a:buSzPts val="1800"/>
              <a:buFont typeface="Lato"/>
              <a:buChar char="○"/>
              <a:defRPr sz="1800"/>
            </a:lvl2pPr>
            <a:lvl3pPr indent="-342900" lvl="2" marL="1371600">
              <a:spcBef>
                <a:spcPts val="0"/>
              </a:spcBef>
              <a:spcAft>
                <a:spcPts val="0"/>
              </a:spcAft>
              <a:buClr>
                <a:schemeClr val="lt1"/>
              </a:buClr>
              <a:buSzPts val="1800"/>
              <a:buFont typeface="Lato"/>
              <a:buChar char="■"/>
              <a:defRPr sz="1800"/>
            </a:lvl3pPr>
            <a:lvl4pPr indent="-342900" lvl="3" marL="1828800">
              <a:spcBef>
                <a:spcPts val="0"/>
              </a:spcBef>
              <a:spcAft>
                <a:spcPts val="0"/>
              </a:spcAft>
              <a:buClr>
                <a:schemeClr val="lt1"/>
              </a:buClr>
              <a:buSzPts val="1800"/>
              <a:buFont typeface="Lato"/>
              <a:buChar char="●"/>
              <a:defRPr sz="1800"/>
            </a:lvl4pPr>
            <a:lvl5pPr indent="-342900" lvl="4" marL="2286000">
              <a:spcBef>
                <a:spcPts val="0"/>
              </a:spcBef>
              <a:spcAft>
                <a:spcPts val="0"/>
              </a:spcAft>
              <a:buClr>
                <a:schemeClr val="lt1"/>
              </a:buClr>
              <a:buSzPts val="1800"/>
              <a:buFont typeface="Lato"/>
              <a:buChar char="○"/>
              <a:defRPr sz="1800"/>
            </a:lvl5pPr>
            <a:lvl6pPr indent="-342900" lvl="5" marL="2743200">
              <a:spcBef>
                <a:spcPts val="0"/>
              </a:spcBef>
              <a:spcAft>
                <a:spcPts val="0"/>
              </a:spcAft>
              <a:buClr>
                <a:schemeClr val="lt1"/>
              </a:buClr>
              <a:buSzPts val="1800"/>
              <a:buFont typeface="Lato"/>
              <a:buChar char="■"/>
              <a:defRPr sz="1800"/>
            </a:lvl6pPr>
            <a:lvl7pPr indent="-342900" lvl="6" marL="3200400">
              <a:spcBef>
                <a:spcPts val="0"/>
              </a:spcBef>
              <a:spcAft>
                <a:spcPts val="0"/>
              </a:spcAft>
              <a:buClr>
                <a:schemeClr val="lt1"/>
              </a:buClr>
              <a:buSzPts val="1800"/>
              <a:buFont typeface="Lato"/>
              <a:buChar char="●"/>
              <a:defRPr sz="1800"/>
            </a:lvl7pPr>
            <a:lvl8pPr indent="-342900" lvl="7" marL="3657600">
              <a:spcBef>
                <a:spcPts val="0"/>
              </a:spcBef>
              <a:spcAft>
                <a:spcPts val="0"/>
              </a:spcAft>
              <a:buClr>
                <a:schemeClr val="lt1"/>
              </a:buClr>
              <a:buSzPts val="1800"/>
              <a:buFont typeface="Lato"/>
              <a:buChar char="○"/>
              <a:defRPr sz="1800"/>
            </a:lvl8pPr>
            <a:lvl9pPr indent="-342900" lvl="8" marL="4114800">
              <a:spcBef>
                <a:spcPts val="0"/>
              </a:spcBef>
              <a:spcAft>
                <a:spcPts val="0"/>
              </a:spcAft>
              <a:buClr>
                <a:schemeClr val="lt1"/>
              </a:buClr>
              <a:buSzPts val="1800"/>
              <a:buFont typeface="Lato"/>
              <a:buChar char="■"/>
              <a:defRPr sz="1800"/>
            </a:lvl9pPr>
          </a:lstStyle>
          <a:p/>
        </p:txBody>
      </p:sp>
      <p:sp>
        <p:nvSpPr>
          <p:cNvPr id="26" name="Google Shape;26;p4"/>
          <p:cNvSpPr txBox="1"/>
          <p:nvPr>
            <p:ph type="title"/>
          </p:nvPr>
        </p:nvSpPr>
        <p:spPr>
          <a:xfrm>
            <a:off x="276075" y="457200"/>
            <a:ext cx="50001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7" name="Google Shape;27;p4"/>
          <p:cNvSpPr txBox="1"/>
          <p:nvPr>
            <p:ph idx="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28" name="Google Shape;28;p4"/>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29" name="Google Shape;29;p4"/>
          <p:cNvSpPr txBox="1"/>
          <p:nvPr>
            <p:ph idx="3" type="subTitle"/>
          </p:nvPr>
        </p:nvSpPr>
        <p:spPr>
          <a:xfrm>
            <a:off x="279528"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30" name="Google Shape;30;p4"/>
          <p:cNvSpPr txBox="1"/>
          <p:nvPr>
            <p:ph idx="4" type="subTitle"/>
          </p:nvPr>
        </p:nvSpPr>
        <p:spPr>
          <a:xfrm>
            <a:off x="2489940"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31" name="Google Shape;31;p4"/>
          <p:cNvSpPr txBox="1"/>
          <p:nvPr>
            <p:ph idx="5" type="subTitle"/>
          </p:nvPr>
        </p:nvSpPr>
        <p:spPr>
          <a:xfrm>
            <a:off x="4695138"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32" name="Google Shape;32;p4"/>
          <p:cNvSpPr txBox="1"/>
          <p:nvPr>
            <p:ph idx="6" type="subTitle"/>
          </p:nvPr>
        </p:nvSpPr>
        <p:spPr>
          <a:xfrm>
            <a:off x="6900335"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33" name="Google Shape;33;p4"/>
          <p:cNvSpPr txBox="1"/>
          <p:nvPr>
            <p:ph idx="7" type="body"/>
          </p:nvPr>
        </p:nvSpPr>
        <p:spPr>
          <a:xfrm>
            <a:off x="27495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34" name="Google Shape;34;p4"/>
          <p:cNvSpPr txBox="1"/>
          <p:nvPr>
            <p:ph idx="8" type="body"/>
          </p:nvPr>
        </p:nvSpPr>
        <p:spPr>
          <a:xfrm>
            <a:off x="248994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35" name="Google Shape;35;p4"/>
          <p:cNvSpPr txBox="1"/>
          <p:nvPr>
            <p:ph idx="9" type="body"/>
          </p:nvPr>
        </p:nvSpPr>
        <p:spPr>
          <a:xfrm>
            <a:off x="470493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36" name="Google Shape;36;p4"/>
          <p:cNvSpPr txBox="1"/>
          <p:nvPr>
            <p:ph idx="13" type="body"/>
          </p:nvPr>
        </p:nvSpPr>
        <p:spPr>
          <a:xfrm>
            <a:off x="6900335"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37" name="Google Shape;37;p4"/>
          <p:cNvSpPr txBox="1"/>
          <p:nvPr>
            <p:ph idx="14" type="subTitle"/>
          </p:nvPr>
        </p:nvSpPr>
        <p:spPr>
          <a:xfrm>
            <a:off x="279525"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38" name="Google Shape;38;p4"/>
          <p:cNvSpPr txBox="1"/>
          <p:nvPr>
            <p:ph idx="15" type="subTitle"/>
          </p:nvPr>
        </p:nvSpPr>
        <p:spPr>
          <a:xfrm>
            <a:off x="2489950"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39" name="Google Shape;39;p4"/>
          <p:cNvSpPr txBox="1"/>
          <p:nvPr>
            <p:ph idx="16" type="subTitle"/>
          </p:nvPr>
        </p:nvSpPr>
        <p:spPr>
          <a:xfrm>
            <a:off x="4700375"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40" name="Google Shape;40;p4"/>
          <p:cNvSpPr txBox="1"/>
          <p:nvPr>
            <p:ph idx="17" type="subTitle"/>
          </p:nvPr>
        </p:nvSpPr>
        <p:spPr>
          <a:xfrm>
            <a:off x="6910800"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16" name="Shape 216"/>
        <p:cNvGrpSpPr/>
        <p:nvPr/>
      </p:nvGrpSpPr>
      <p:grpSpPr>
        <a:xfrm>
          <a:off x="0" y="0"/>
          <a:ext cx="0" cy="0"/>
          <a:chOff x="0" y="0"/>
          <a:chExt cx="0" cy="0"/>
        </a:xfrm>
      </p:grpSpPr>
      <p:sp>
        <p:nvSpPr>
          <p:cNvPr id="217" name="Google Shape;217;p31"/>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8" name="Google Shape;218;p3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9" name="Google Shape;219;p31"/>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20" name="Google Shape;220;p31"/>
          <p:cNvSpPr txBox="1"/>
          <p:nvPr>
            <p:ph idx="3" type="subTitle"/>
          </p:nvPr>
        </p:nvSpPr>
        <p:spPr>
          <a:xfrm>
            <a:off x="4831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1" name="Google Shape;221;p31"/>
          <p:cNvSpPr txBox="1"/>
          <p:nvPr>
            <p:ph idx="4" type="subTitle"/>
          </p:nvPr>
        </p:nvSpPr>
        <p:spPr>
          <a:xfrm>
            <a:off x="334772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2" name="Google Shape;222;p31"/>
          <p:cNvSpPr txBox="1"/>
          <p:nvPr>
            <p:ph idx="5" type="subTitle"/>
          </p:nvPr>
        </p:nvSpPr>
        <p:spPr>
          <a:xfrm>
            <a:off x="62122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3" name="Google Shape;223;p31"/>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24" name="Shape 224"/>
        <p:cNvGrpSpPr/>
        <p:nvPr/>
      </p:nvGrpSpPr>
      <p:grpSpPr>
        <a:xfrm>
          <a:off x="0" y="0"/>
          <a:ext cx="0" cy="0"/>
          <a:chOff x="0" y="0"/>
          <a:chExt cx="0" cy="0"/>
        </a:xfrm>
      </p:grpSpPr>
      <p:sp>
        <p:nvSpPr>
          <p:cNvPr id="225" name="Google Shape;225;p32"/>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6" name="Google Shape;226;p3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3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3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9" name="Google Shape;229;p32"/>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30" name="Google Shape;230;p32"/>
          <p:cNvSpPr txBox="1"/>
          <p:nvPr>
            <p:ph idx="5" type="subTitle"/>
          </p:nvPr>
        </p:nvSpPr>
        <p:spPr>
          <a:xfrm>
            <a:off x="366763"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1" name="Google Shape;231;p32"/>
          <p:cNvSpPr txBox="1"/>
          <p:nvPr>
            <p:ph idx="6" type="subTitle"/>
          </p:nvPr>
        </p:nvSpPr>
        <p:spPr>
          <a:xfrm>
            <a:off x="4938738"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2" name="Google Shape;232;p32"/>
          <p:cNvSpPr txBox="1"/>
          <p:nvPr>
            <p:ph idx="7" type="subTitle"/>
          </p:nvPr>
        </p:nvSpPr>
        <p:spPr>
          <a:xfrm>
            <a:off x="4938761"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3" name="Google Shape;233;p32"/>
          <p:cNvSpPr txBox="1"/>
          <p:nvPr>
            <p:ph idx="8" type="subTitle"/>
          </p:nvPr>
        </p:nvSpPr>
        <p:spPr>
          <a:xfrm>
            <a:off x="366750"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6" name="Google Shape;236;p3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237" name="Shape 237"/>
        <p:cNvGrpSpPr/>
        <p:nvPr/>
      </p:nvGrpSpPr>
      <p:grpSpPr>
        <a:xfrm>
          <a:off x="0" y="0"/>
          <a:ext cx="0" cy="0"/>
          <a:chOff x="0" y="0"/>
          <a:chExt cx="0" cy="0"/>
        </a:xfrm>
      </p:grpSpPr>
      <p:sp>
        <p:nvSpPr>
          <p:cNvPr id="238" name="Google Shape;238;p34"/>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9" name="Google Shape;239;p34"/>
          <p:cNvSpPr/>
          <p:nvPr>
            <p:ph idx="2" type="pic"/>
          </p:nvPr>
        </p:nvSpPr>
        <p:spPr>
          <a:xfrm>
            <a:off x="4804825" y="1133300"/>
            <a:ext cx="4027500" cy="2392800"/>
          </a:xfrm>
          <a:prstGeom prst="rect">
            <a:avLst/>
          </a:prstGeom>
          <a:noFill/>
          <a:ln>
            <a:noFill/>
          </a:ln>
        </p:spPr>
      </p:sp>
      <p:sp>
        <p:nvSpPr>
          <p:cNvPr id="240" name="Google Shape;240;p34"/>
          <p:cNvSpPr/>
          <p:nvPr>
            <p:ph idx="3" type="pic"/>
          </p:nvPr>
        </p:nvSpPr>
        <p:spPr>
          <a:xfrm>
            <a:off x="311725" y="1133300"/>
            <a:ext cx="4027500" cy="2392800"/>
          </a:xfrm>
          <a:prstGeom prst="rect">
            <a:avLst/>
          </a:prstGeom>
          <a:noFill/>
          <a:ln>
            <a:noFill/>
          </a:ln>
        </p:spPr>
      </p:sp>
      <p:sp>
        <p:nvSpPr>
          <p:cNvPr id="241" name="Google Shape;241;p34"/>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2" name="Google Shape;242;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3" name="Google Shape;243;p34"/>
          <p:cNvSpPr txBox="1"/>
          <p:nvPr>
            <p:ph idx="5" type="subTitle"/>
          </p:nvPr>
        </p:nvSpPr>
        <p:spPr>
          <a:xfrm>
            <a:off x="3117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44" name="Google Shape;244;p34"/>
          <p:cNvSpPr txBox="1"/>
          <p:nvPr>
            <p:ph idx="6" type="subTitle"/>
          </p:nvPr>
        </p:nvSpPr>
        <p:spPr>
          <a:xfrm>
            <a:off x="48048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245" name="Shape 245"/>
        <p:cNvGrpSpPr/>
        <p:nvPr/>
      </p:nvGrpSpPr>
      <p:grpSpPr>
        <a:xfrm>
          <a:off x="0" y="0"/>
          <a:ext cx="0" cy="0"/>
          <a:chOff x="0" y="0"/>
          <a:chExt cx="0" cy="0"/>
        </a:xfrm>
      </p:grpSpPr>
      <p:sp>
        <p:nvSpPr>
          <p:cNvPr id="246" name="Google Shape;246;p35"/>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7" name="Google Shape;247;p35"/>
          <p:cNvSpPr/>
          <p:nvPr>
            <p:ph idx="2" type="pic"/>
          </p:nvPr>
        </p:nvSpPr>
        <p:spPr>
          <a:xfrm>
            <a:off x="6205225" y="1128325"/>
            <a:ext cx="2627100" cy="2273100"/>
          </a:xfrm>
          <a:prstGeom prst="rect">
            <a:avLst/>
          </a:prstGeom>
          <a:noFill/>
          <a:ln>
            <a:noFill/>
          </a:ln>
        </p:spPr>
      </p:sp>
      <p:sp>
        <p:nvSpPr>
          <p:cNvPr id="248" name="Google Shape;248;p35"/>
          <p:cNvSpPr/>
          <p:nvPr>
            <p:ph idx="3" type="pic"/>
          </p:nvPr>
        </p:nvSpPr>
        <p:spPr>
          <a:xfrm>
            <a:off x="311725" y="1128325"/>
            <a:ext cx="2627100" cy="2273100"/>
          </a:xfrm>
          <a:prstGeom prst="rect">
            <a:avLst/>
          </a:prstGeom>
          <a:noFill/>
          <a:ln>
            <a:noFill/>
          </a:ln>
        </p:spPr>
      </p:sp>
      <p:sp>
        <p:nvSpPr>
          <p:cNvPr id="249" name="Google Shape;249;p35"/>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0" name="Google Shape;250;p35"/>
          <p:cNvSpPr/>
          <p:nvPr>
            <p:ph idx="5" type="pic"/>
          </p:nvPr>
        </p:nvSpPr>
        <p:spPr>
          <a:xfrm>
            <a:off x="3255250" y="1128325"/>
            <a:ext cx="2627100" cy="2273100"/>
          </a:xfrm>
          <a:prstGeom prst="rect">
            <a:avLst/>
          </a:prstGeom>
          <a:noFill/>
          <a:ln>
            <a:noFill/>
          </a:ln>
        </p:spPr>
      </p:sp>
      <p:sp>
        <p:nvSpPr>
          <p:cNvPr id="251" name="Google Shape;251;p35"/>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2" name="Google Shape;252;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 name="Google Shape;253;p35"/>
          <p:cNvSpPr txBox="1"/>
          <p:nvPr>
            <p:ph idx="7" type="subTitle"/>
          </p:nvPr>
        </p:nvSpPr>
        <p:spPr>
          <a:xfrm>
            <a:off x="3117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4" name="Google Shape;254;p35"/>
          <p:cNvSpPr txBox="1"/>
          <p:nvPr>
            <p:ph idx="8" type="subTitle"/>
          </p:nvPr>
        </p:nvSpPr>
        <p:spPr>
          <a:xfrm>
            <a:off x="62052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5" name="Google Shape;255;p35"/>
          <p:cNvSpPr txBox="1"/>
          <p:nvPr>
            <p:ph idx="9" type="subTitle"/>
          </p:nvPr>
        </p:nvSpPr>
        <p:spPr>
          <a:xfrm>
            <a:off x="3255250"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256" name="Shape 256"/>
        <p:cNvGrpSpPr/>
        <p:nvPr/>
      </p:nvGrpSpPr>
      <p:grpSpPr>
        <a:xfrm>
          <a:off x="0" y="0"/>
          <a:ext cx="0" cy="0"/>
          <a:chOff x="0" y="0"/>
          <a:chExt cx="0" cy="0"/>
        </a:xfrm>
      </p:grpSpPr>
      <p:sp>
        <p:nvSpPr>
          <p:cNvPr id="257" name="Google Shape;257;p36"/>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258" name="Shape 258"/>
        <p:cNvGrpSpPr/>
        <p:nvPr/>
      </p:nvGrpSpPr>
      <p:grpSpPr>
        <a:xfrm>
          <a:off x="0" y="0"/>
          <a:ext cx="0" cy="0"/>
          <a:chOff x="0" y="0"/>
          <a:chExt cx="0" cy="0"/>
        </a:xfrm>
      </p:grpSpPr>
      <p:sp>
        <p:nvSpPr>
          <p:cNvPr id="259" name="Google Shape;259;p37"/>
          <p:cNvSpPr/>
          <p:nvPr>
            <p:ph idx="2" type="pic"/>
          </p:nvPr>
        </p:nvSpPr>
        <p:spPr>
          <a:xfrm>
            <a:off x="3389600" y="118913"/>
            <a:ext cx="1643700" cy="1535100"/>
          </a:xfrm>
          <a:prstGeom prst="rect">
            <a:avLst/>
          </a:prstGeom>
          <a:noFill/>
          <a:ln>
            <a:noFill/>
          </a:ln>
        </p:spPr>
      </p:sp>
      <p:sp>
        <p:nvSpPr>
          <p:cNvPr id="260" name="Google Shape;260;p37"/>
          <p:cNvSpPr/>
          <p:nvPr>
            <p:ph idx="3" type="pic"/>
          </p:nvPr>
        </p:nvSpPr>
        <p:spPr>
          <a:xfrm>
            <a:off x="5195935" y="118913"/>
            <a:ext cx="1643700" cy="1535100"/>
          </a:xfrm>
          <a:prstGeom prst="rect">
            <a:avLst/>
          </a:prstGeom>
          <a:noFill/>
          <a:ln>
            <a:noFill/>
          </a:ln>
        </p:spPr>
      </p:sp>
      <p:sp>
        <p:nvSpPr>
          <p:cNvPr id="261" name="Google Shape;261;p37"/>
          <p:cNvSpPr/>
          <p:nvPr>
            <p:ph idx="4" type="pic"/>
          </p:nvPr>
        </p:nvSpPr>
        <p:spPr>
          <a:xfrm>
            <a:off x="7002270" y="118913"/>
            <a:ext cx="1643700" cy="1535100"/>
          </a:xfrm>
          <a:prstGeom prst="rect">
            <a:avLst/>
          </a:prstGeom>
          <a:noFill/>
          <a:ln>
            <a:noFill/>
          </a:ln>
        </p:spPr>
      </p:sp>
      <p:sp>
        <p:nvSpPr>
          <p:cNvPr id="262" name="Google Shape;262;p37"/>
          <p:cNvSpPr/>
          <p:nvPr>
            <p:ph idx="5" type="pic"/>
          </p:nvPr>
        </p:nvSpPr>
        <p:spPr>
          <a:xfrm>
            <a:off x="3389588" y="1804212"/>
            <a:ext cx="1643700" cy="1535100"/>
          </a:xfrm>
          <a:prstGeom prst="rect">
            <a:avLst/>
          </a:prstGeom>
          <a:noFill/>
          <a:ln>
            <a:noFill/>
          </a:ln>
        </p:spPr>
      </p:sp>
      <p:sp>
        <p:nvSpPr>
          <p:cNvPr id="263" name="Google Shape;263;p37"/>
          <p:cNvSpPr/>
          <p:nvPr>
            <p:ph idx="6" type="pic"/>
          </p:nvPr>
        </p:nvSpPr>
        <p:spPr>
          <a:xfrm>
            <a:off x="5195922" y="1804212"/>
            <a:ext cx="1643700" cy="1535100"/>
          </a:xfrm>
          <a:prstGeom prst="rect">
            <a:avLst/>
          </a:prstGeom>
          <a:noFill/>
          <a:ln>
            <a:noFill/>
          </a:ln>
        </p:spPr>
      </p:sp>
      <p:sp>
        <p:nvSpPr>
          <p:cNvPr id="264" name="Google Shape;264;p37"/>
          <p:cNvSpPr/>
          <p:nvPr>
            <p:ph idx="7" type="pic"/>
          </p:nvPr>
        </p:nvSpPr>
        <p:spPr>
          <a:xfrm>
            <a:off x="7002257" y="1804212"/>
            <a:ext cx="1643700" cy="1535100"/>
          </a:xfrm>
          <a:prstGeom prst="rect">
            <a:avLst/>
          </a:prstGeom>
          <a:noFill/>
          <a:ln>
            <a:noFill/>
          </a:ln>
        </p:spPr>
      </p:sp>
      <p:sp>
        <p:nvSpPr>
          <p:cNvPr id="265" name="Google Shape;265;p37"/>
          <p:cNvSpPr txBox="1"/>
          <p:nvPr>
            <p:ph type="title"/>
          </p:nvPr>
        </p:nvSpPr>
        <p:spPr>
          <a:xfrm>
            <a:off x="351550" y="445025"/>
            <a:ext cx="2596800" cy="1706400"/>
          </a:xfrm>
          <a:prstGeom prst="rect">
            <a:avLst/>
          </a:prstGeom>
          <a:noFill/>
          <a:ln>
            <a:noFill/>
          </a:ln>
        </p:spPr>
        <p:txBody>
          <a:bodyPr anchorCtr="0" anchor="ctr"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 name="Google Shape;266;p37"/>
          <p:cNvSpPr/>
          <p:nvPr>
            <p:ph idx="8" type="pic"/>
          </p:nvPr>
        </p:nvSpPr>
        <p:spPr>
          <a:xfrm>
            <a:off x="3389588" y="3489487"/>
            <a:ext cx="1643700" cy="1535100"/>
          </a:xfrm>
          <a:prstGeom prst="rect">
            <a:avLst/>
          </a:prstGeom>
          <a:noFill/>
          <a:ln>
            <a:noFill/>
          </a:ln>
        </p:spPr>
      </p:sp>
      <p:sp>
        <p:nvSpPr>
          <p:cNvPr id="267" name="Google Shape;267;p37"/>
          <p:cNvSpPr/>
          <p:nvPr>
            <p:ph idx="9" type="pic"/>
          </p:nvPr>
        </p:nvSpPr>
        <p:spPr>
          <a:xfrm>
            <a:off x="5195922" y="3489487"/>
            <a:ext cx="1643700" cy="1535100"/>
          </a:xfrm>
          <a:prstGeom prst="rect">
            <a:avLst/>
          </a:prstGeom>
          <a:noFill/>
          <a:ln>
            <a:noFill/>
          </a:ln>
        </p:spPr>
      </p:sp>
      <p:sp>
        <p:nvSpPr>
          <p:cNvPr id="268" name="Google Shape;268;p3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ight image and 2 text boxes">
  <p:cSld name="BLANK_1_1_1_1_5">
    <p:spTree>
      <p:nvGrpSpPr>
        <p:cNvPr id="41" name="Shape 41"/>
        <p:cNvGrpSpPr/>
        <p:nvPr/>
      </p:nvGrpSpPr>
      <p:grpSpPr>
        <a:xfrm>
          <a:off x="0" y="0"/>
          <a:ext cx="0" cy="0"/>
          <a:chOff x="0" y="0"/>
          <a:chExt cx="0" cy="0"/>
        </a:xfrm>
      </p:grpSpPr>
      <p:sp>
        <p:nvSpPr>
          <p:cNvPr id="42" name="Google Shape;42;p5"/>
          <p:cNvSpPr txBox="1"/>
          <p:nvPr>
            <p:ph type="title"/>
          </p:nvPr>
        </p:nvSpPr>
        <p:spPr>
          <a:xfrm>
            <a:off x="276075" y="457200"/>
            <a:ext cx="64329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43" name="Google Shape;43;p5"/>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44" name="Google Shape;44;p5"/>
          <p:cNvSpPr/>
          <p:nvPr>
            <p:ph idx="2" type="pic"/>
          </p:nvPr>
        </p:nvSpPr>
        <p:spPr>
          <a:xfrm>
            <a:off x="6802800" y="0"/>
            <a:ext cx="2341200" cy="1189800"/>
          </a:xfrm>
          <a:prstGeom prst="rect">
            <a:avLst/>
          </a:prstGeom>
          <a:noFill/>
          <a:ln>
            <a:noFill/>
          </a:ln>
        </p:spPr>
      </p:sp>
      <p:sp>
        <p:nvSpPr>
          <p:cNvPr id="45" name="Google Shape;45;p5"/>
          <p:cNvSpPr txBox="1"/>
          <p:nvPr>
            <p:ph idx="1" type="subTitle"/>
          </p:nvPr>
        </p:nvSpPr>
        <p:spPr>
          <a:xfrm>
            <a:off x="4682775" y="2717425"/>
            <a:ext cx="2026200" cy="3138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46" name="Google Shape;46;p5"/>
          <p:cNvSpPr txBox="1"/>
          <p:nvPr>
            <p:ph idx="3" type="subTitle"/>
          </p:nvPr>
        </p:nvSpPr>
        <p:spPr>
          <a:xfrm>
            <a:off x="6843453" y="2717425"/>
            <a:ext cx="2030100" cy="3138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47" name="Google Shape;47;p5"/>
          <p:cNvSpPr txBox="1"/>
          <p:nvPr>
            <p:ph idx="4"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48" name="Google Shape;48;p5"/>
          <p:cNvSpPr txBox="1"/>
          <p:nvPr>
            <p:ph idx="5" type="body"/>
          </p:nvPr>
        </p:nvSpPr>
        <p:spPr>
          <a:xfrm>
            <a:off x="4682775" y="3042765"/>
            <a:ext cx="2026200" cy="1232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49" name="Google Shape;49;p5"/>
          <p:cNvSpPr txBox="1"/>
          <p:nvPr>
            <p:ph idx="6" type="body"/>
          </p:nvPr>
        </p:nvSpPr>
        <p:spPr>
          <a:xfrm>
            <a:off x="6843455" y="3042765"/>
            <a:ext cx="2030100" cy="1232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peakers info">
  <p:cSld name="BLANK_1_1_1_1_3">
    <p:spTree>
      <p:nvGrpSpPr>
        <p:cNvPr id="50" name="Shape 50"/>
        <p:cNvGrpSpPr/>
        <p:nvPr/>
      </p:nvGrpSpPr>
      <p:grpSpPr>
        <a:xfrm>
          <a:off x="0" y="0"/>
          <a:ext cx="0" cy="0"/>
          <a:chOff x="0" y="0"/>
          <a:chExt cx="0" cy="0"/>
        </a:xfrm>
      </p:grpSpPr>
      <p:sp>
        <p:nvSpPr>
          <p:cNvPr id="51" name="Google Shape;51;p6"/>
          <p:cNvSpPr/>
          <p:nvPr/>
        </p:nvSpPr>
        <p:spPr>
          <a:xfrm>
            <a:off x="5461825" y="850"/>
            <a:ext cx="3682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 name="Google Shape;52;p6"/>
          <p:cNvSpPr txBox="1"/>
          <p:nvPr>
            <p:ph idx="1" type="subTitle"/>
          </p:nvPr>
        </p:nvSpPr>
        <p:spPr>
          <a:xfrm>
            <a:off x="1987875" y="1422801"/>
            <a:ext cx="1578300" cy="4434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53" name="Google Shape;53;p6"/>
          <p:cNvSpPr txBox="1"/>
          <p:nvPr>
            <p:ph idx="2" type="subTitle"/>
          </p:nvPr>
        </p:nvSpPr>
        <p:spPr>
          <a:xfrm>
            <a:off x="1987875" y="1849116"/>
            <a:ext cx="1547700" cy="3222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54" name="Google Shape;54;p6"/>
          <p:cNvSpPr/>
          <p:nvPr>
            <p:ph idx="3" type="pic"/>
          </p:nvPr>
        </p:nvSpPr>
        <p:spPr>
          <a:xfrm>
            <a:off x="-50" y="1424175"/>
            <a:ext cx="1838100" cy="3267000"/>
          </a:xfrm>
          <a:prstGeom prst="rect">
            <a:avLst/>
          </a:prstGeom>
          <a:noFill/>
          <a:ln>
            <a:noFill/>
          </a:ln>
        </p:spPr>
      </p:sp>
      <p:sp>
        <p:nvSpPr>
          <p:cNvPr id="55" name="Google Shape;55;p6"/>
          <p:cNvSpPr/>
          <p:nvPr>
            <p:ph idx="4" type="pic"/>
          </p:nvPr>
        </p:nvSpPr>
        <p:spPr>
          <a:xfrm>
            <a:off x="4527160" y="1424175"/>
            <a:ext cx="1838100" cy="3267000"/>
          </a:xfrm>
          <a:prstGeom prst="rect">
            <a:avLst/>
          </a:prstGeom>
          <a:noFill/>
          <a:ln>
            <a:noFill/>
          </a:ln>
        </p:spPr>
      </p:sp>
      <p:sp>
        <p:nvSpPr>
          <p:cNvPr id="56" name="Google Shape;56;p6"/>
          <p:cNvSpPr txBox="1"/>
          <p:nvPr>
            <p:ph idx="5" type="subTitle"/>
          </p:nvPr>
        </p:nvSpPr>
        <p:spPr>
          <a:xfrm>
            <a:off x="6525486" y="1422801"/>
            <a:ext cx="1578300" cy="4434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57" name="Google Shape;57;p6"/>
          <p:cNvSpPr txBox="1"/>
          <p:nvPr>
            <p:ph idx="6" type="subTitle"/>
          </p:nvPr>
        </p:nvSpPr>
        <p:spPr>
          <a:xfrm>
            <a:off x="6525486" y="1849116"/>
            <a:ext cx="1547700" cy="3222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58" name="Google Shape;58;p6"/>
          <p:cNvSpPr txBox="1"/>
          <p:nvPr>
            <p:ph type="title"/>
          </p:nvPr>
        </p:nvSpPr>
        <p:spPr>
          <a:xfrm>
            <a:off x="276075" y="457200"/>
            <a:ext cx="4248900" cy="7614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59" name="Google Shape;59;p6"/>
          <p:cNvSpPr txBox="1"/>
          <p:nvPr>
            <p:ph idx="7"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60" name="Google Shape;60;p6"/>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61" name="Google Shape;61;p6"/>
          <p:cNvSpPr txBox="1"/>
          <p:nvPr>
            <p:ph idx="8" type="body"/>
          </p:nvPr>
        </p:nvSpPr>
        <p:spPr>
          <a:xfrm>
            <a:off x="1987875" y="3545425"/>
            <a:ext cx="1755000" cy="8214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
        <p:nvSpPr>
          <p:cNvPr id="62" name="Google Shape;62;p6"/>
          <p:cNvSpPr txBox="1"/>
          <p:nvPr>
            <p:ph idx="9" type="body"/>
          </p:nvPr>
        </p:nvSpPr>
        <p:spPr>
          <a:xfrm>
            <a:off x="6536675" y="3545425"/>
            <a:ext cx="1699800" cy="8214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2">
    <p:spTree>
      <p:nvGrpSpPr>
        <p:cNvPr id="63" name="Shape 63"/>
        <p:cNvGrpSpPr/>
        <p:nvPr/>
      </p:nvGrpSpPr>
      <p:grpSpPr>
        <a:xfrm>
          <a:off x="0" y="0"/>
          <a:ext cx="0" cy="0"/>
          <a:chOff x="0" y="0"/>
          <a:chExt cx="0" cy="0"/>
        </a:xfrm>
      </p:grpSpPr>
      <p:sp>
        <p:nvSpPr>
          <p:cNvPr id="64" name="Google Shape;64;p7"/>
          <p:cNvSpPr/>
          <p:nvPr>
            <p:ph idx="2" type="pic"/>
          </p:nvPr>
        </p:nvSpPr>
        <p:spPr>
          <a:xfrm>
            <a:off x="4138225" y="517875"/>
            <a:ext cx="1152300" cy="1203600"/>
          </a:xfrm>
          <a:prstGeom prst="rect">
            <a:avLst/>
          </a:prstGeom>
          <a:noFill/>
          <a:ln>
            <a:noFill/>
          </a:ln>
        </p:spPr>
      </p:sp>
      <p:sp>
        <p:nvSpPr>
          <p:cNvPr id="65" name="Google Shape;65;p7"/>
          <p:cNvSpPr/>
          <p:nvPr>
            <p:ph idx="3" type="pic"/>
          </p:nvPr>
        </p:nvSpPr>
        <p:spPr>
          <a:xfrm>
            <a:off x="4138225" y="1957188"/>
            <a:ext cx="1152300" cy="1203600"/>
          </a:xfrm>
          <a:prstGeom prst="rect">
            <a:avLst/>
          </a:prstGeom>
          <a:noFill/>
          <a:ln>
            <a:noFill/>
          </a:ln>
        </p:spPr>
      </p:sp>
      <p:sp>
        <p:nvSpPr>
          <p:cNvPr id="66" name="Google Shape;66;p7"/>
          <p:cNvSpPr/>
          <p:nvPr>
            <p:ph idx="4" type="pic"/>
          </p:nvPr>
        </p:nvSpPr>
        <p:spPr>
          <a:xfrm>
            <a:off x="4138213" y="3403813"/>
            <a:ext cx="1152300" cy="1203600"/>
          </a:xfrm>
          <a:prstGeom prst="rect">
            <a:avLst/>
          </a:prstGeom>
          <a:noFill/>
          <a:ln>
            <a:noFill/>
          </a:ln>
        </p:spPr>
      </p:sp>
      <p:sp>
        <p:nvSpPr>
          <p:cNvPr id="67" name="Google Shape;67;p7"/>
          <p:cNvSpPr/>
          <p:nvPr>
            <p:ph idx="5" type="pic"/>
          </p:nvPr>
        </p:nvSpPr>
        <p:spPr>
          <a:xfrm>
            <a:off x="6573252" y="517875"/>
            <a:ext cx="1152300" cy="1203600"/>
          </a:xfrm>
          <a:prstGeom prst="rect">
            <a:avLst/>
          </a:prstGeom>
          <a:noFill/>
          <a:ln>
            <a:noFill/>
          </a:ln>
        </p:spPr>
      </p:sp>
      <p:sp>
        <p:nvSpPr>
          <p:cNvPr id="68" name="Google Shape;68;p7"/>
          <p:cNvSpPr/>
          <p:nvPr>
            <p:ph idx="6" type="pic"/>
          </p:nvPr>
        </p:nvSpPr>
        <p:spPr>
          <a:xfrm>
            <a:off x="6573252" y="1957188"/>
            <a:ext cx="1152300" cy="1203600"/>
          </a:xfrm>
          <a:prstGeom prst="rect">
            <a:avLst/>
          </a:prstGeom>
          <a:noFill/>
          <a:ln>
            <a:noFill/>
          </a:ln>
        </p:spPr>
      </p:sp>
      <p:sp>
        <p:nvSpPr>
          <p:cNvPr id="69" name="Google Shape;69;p7"/>
          <p:cNvSpPr/>
          <p:nvPr>
            <p:ph idx="7" type="pic"/>
          </p:nvPr>
        </p:nvSpPr>
        <p:spPr>
          <a:xfrm>
            <a:off x="6573252" y="3403813"/>
            <a:ext cx="1152300" cy="1203600"/>
          </a:xfrm>
          <a:prstGeom prst="rect">
            <a:avLst/>
          </a:prstGeom>
          <a:noFill/>
          <a:ln>
            <a:noFill/>
          </a:ln>
        </p:spPr>
      </p:sp>
      <p:sp>
        <p:nvSpPr>
          <p:cNvPr id="70" name="Google Shape;70;p7"/>
          <p:cNvSpPr txBox="1"/>
          <p:nvPr>
            <p:ph idx="1" type="subTitle"/>
          </p:nvPr>
        </p:nvSpPr>
        <p:spPr>
          <a:xfrm>
            <a:off x="5406561" y="3413650"/>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1" name="Google Shape;71;p7"/>
          <p:cNvSpPr txBox="1"/>
          <p:nvPr>
            <p:ph idx="8" type="subTitle"/>
          </p:nvPr>
        </p:nvSpPr>
        <p:spPr>
          <a:xfrm>
            <a:off x="5406561" y="195147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2" name="Google Shape;72;p7"/>
          <p:cNvSpPr txBox="1"/>
          <p:nvPr>
            <p:ph idx="9" type="subTitle"/>
          </p:nvPr>
        </p:nvSpPr>
        <p:spPr>
          <a:xfrm>
            <a:off x="5406561" y="51822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3" name="Google Shape;73;p7"/>
          <p:cNvSpPr txBox="1"/>
          <p:nvPr>
            <p:ph idx="13" type="subTitle"/>
          </p:nvPr>
        </p:nvSpPr>
        <p:spPr>
          <a:xfrm>
            <a:off x="7840736" y="3413650"/>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4" name="Google Shape;74;p7"/>
          <p:cNvSpPr txBox="1"/>
          <p:nvPr>
            <p:ph idx="14" type="subTitle"/>
          </p:nvPr>
        </p:nvSpPr>
        <p:spPr>
          <a:xfrm>
            <a:off x="7840736" y="195147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5" name="Google Shape;75;p7"/>
          <p:cNvSpPr txBox="1"/>
          <p:nvPr>
            <p:ph idx="15" type="subTitle"/>
          </p:nvPr>
        </p:nvSpPr>
        <p:spPr>
          <a:xfrm>
            <a:off x="7840736" y="51822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6" name="Google Shape;76;p7"/>
          <p:cNvSpPr txBox="1"/>
          <p:nvPr>
            <p:ph idx="16" type="subTitle"/>
          </p:nvPr>
        </p:nvSpPr>
        <p:spPr>
          <a:xfrm>
            <a:off x="5406550" y="1480150"/>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77" name="Google Shape;77;p7"/>
          <p:cNvSpPr txBox="1"/>
          <p:nvPr>
            <p:ph idx="17" type="subTitle"/>
          </p:nvPr>
        </p:nvSpPr>
        <p:spPr>
          <a:xfrm>
            <a:off x="7840725" y="1480150"/>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78" name="Google Shape;78;p7"/>
          <p:cNvSpPr txBox="1"/>
          <p:nvPr>
            <p:ph idx="18" type="subTitle"/>
          </p:nvPr>
        </p:nvSpPr>
        <p:spPr>
          <a:xfrm>
            <a:off x="5406550" y="2923778"/>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79" name="Google Shape;79;p7"/>
          <p:cNvSpPr txBox="1"/>
          <p:nvPr>
            <p:ph idx="19" type="subTitle"/>
          </p:nvPr>
        </p:nvSpPr>
        <p:spPr>
          <a:xfrm>
            <a:off x="7840725" y="2923778"/>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80" name="Google Shape;80;p7"/>
          <p:cNvSpPr txBox="1"/>
          <p:nvPr>
            <p:ph idx="20" type="subTitle"/>
          </p:nvPr>
        </p:nvSpPr>
        <p:spPr>
          <a:xfrm>
            <a:off x="5406550" y="4367403"/>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81" name="Google Shape;81;p7"/>
          <p:cNvSpPr txBox="1"/>
          <p:nvPr>
            <p:ph idx="21" type="subTitle"/>
          </p:nvPr>
        </p:nvSpPr>
        <p:spPr>
          <a:xfrm>
            <a:off x="7840725" y="4367403"/>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82" name="Google Shape;82;p7"/>
          <p:cNvSpPr txBox="1"/>
          <p:nvPr>
            <p:ph type="title"/>
          </p:nvPr>
        </p:nvSpPr>
        <p:spPr>
          <a:xfrm>
            <a:off x="276075" y="457200"/>
            <a:ext cx="38001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83" name="Google Shape;83;p7"/>
          <p:cNvSpPr txBox="1"/>
          <p:nvPr>
            <p:ph idx="2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84" name="Google Shape;84;p7"/>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BLANK_1_1_1_1_1_1_2">
    <p:spTree>
      <p:nvGrpSpPr>
        <p:cNvPr id="85" name="Shape 85"/>
        <p:cNvGrpSpPr/>
        <p:nvPr/>
      </p:nvGrpSpPr>
      <p:grpSpPr>
        <a:xfrm>
          <a:off x="0" y="0"/>
          <a:ext cx="0" cy="0"/>
          <a:chOff x="0" y="0"/>
          <a:chExt cx="0" cy="0"/>
        </a:xfrm>
      </p:grpSpPr>
      <p:sp>
        <p:nvSpPr>
          <p:cNvPr id="86" name="Google Shape;86;p8"/>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4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87" name="Google Shape;87;p8"/>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88" name="Google Shape;88;p8"/>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89" name="Google Shape;89;p8"/>
          <p:cNvSpPr txBox="1"/>
          <p:nvPr>
            <p:ph idx="2" type="body"/>
          </p:nvPr>
        </p:nvSpPr>
        <p:spPr>
          <a:xfrm>
            <a:off x="276075" y="1763425"/>
            <a:ext cx="4342800" cy="71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picture">
  <p:cSld name="BLANK_1_1_1_1_1_1_1_2">
    <p:spTree>
      <p:nvGrpSpPr>
        <p:cNvPr id="90" name="Shape 90"/>
        <p:cNvGrpSpPr/>
        <p:nvPr/>
      </p:nvGrpSpPr>
      <p:grpSpPr>
        <a:xfrm>
          <a:off x="0" y="0"/>
          <a:ext cx="0" cy="0"/>
          <a:chOff x="0" y="0"/>
          <a:chExt cx="0" cy="0"/>
        </a:xfrm>
      </p:grpSpPr>
      <p:sp>
        <p:nvSpPr>
          <p:cNvPr id="91" name="Google Shape;91;p9"/>
          <p:cNvSpPr txBox="1"/>
          <p:nvPr>
            <p:ph type="title"/>
          </p:nvPr>
        </p:nvSpPr>
        <p:spPr>
          <a:xfrm>
            <a:off x="1182150" y="1765350"/>
            <a:ext cx="6779700" cy="17652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a:lvl2pPr>
            <a:lvl3pPr lvl="2" algn="ctr">
              <a:lnSpc>
                <a:spcPct val="90000"/>
              </a:lnSpc>
              <a:spcBef>
                <a:spcPts val="0"/>
              </a:spcBef>
              <a:spcAft>
                <a:spcPts val="0"/>
              </a:spcAft>
              <a:buNone/>
              <a:defRPr/>
            </a:lvl3pPr>
            <a:lvl4pPr lvl="3" algn="ctr">
              <a:lnSpc>
                <a:spcPct val="90000"/>
              </a:lnSpc>
              <a:spcBef>
                <a:spcPts val="0"/>
              </a:spcBef>
              <a:spcAft>
                <a:spcPts val="0"/>
              </a:spcAft>
              <a:buNone/>
              <a:defRPr/>
            </a:lvl4pPr>
            <a:lvl5pPr lvl="4" algn="ctr">
              <a:lnSpc>
                <a:spcPct val="90000"/>
              </a:lnSpc>
              <a:spcBef>
                <a:spcPts val="0"/>
              </a:spcBef>
              <a:spcAft>
                <a:spcPts val="0"/>
              </a:spcAft>
              <a:buNone/>
              <a:defRPr/>
            </a:lvl5pPr>
            <a:lvl6pPr lvl="5" algn="ctr">
              <a:lnSpc>
                <a:spcPct val="90000"/>
              </a:lnSpc>
              <a:spcBef>
                <a:spcPts val="0"/>
              </a:spcBef>
              <a:spcAft>
                <a:spcPts val="0"/>
              </a:spcAft>
              <a:buNone/>
              <a:defRPr/>
            </a:lvl6pPr>
            <a:lvl7pPr lvl="6" algn="ctr">
              <a:lnSpc>
                <a:spcPct val="90000"/>
              </a:lnSpc>
              <a:spcBef>
                <a:spcPts val="0"/>
              </a:spcBef>
              <a:spcAft>
                <a:spcPts val="0"/>
              </a:spcAft>
              <a:buNone/>
              <a:defRPr/>
            </a:lvl7pPr>
            <a:lvl8pPr lvl="7" algn="ctr">
              <a:lnSpc>
                <a:spcPct val="90000"/>
              </a:lnSpc>
              <a:spcBef>
                <a:spcPts val="0"/>
              </a:spcBef>
              <a:spcAft>
                <a:spcPts val="0"/>
              </a:spcAft>
              <a:buNone/>
              <a:defRPr/>
            </a:lvl8pPr>
            <a:lvl9pPr lvl="8" algn="ctr">
              <a:lnSpc>
                <a:spcPct val="90000"/>
              </a:lnSpc>
              <a:spcBef>
                <a:spcPts val="0"/>
              </a:spcBef>
              <a:spcAft>
                <a:spcPts val="0"/>
              </a:spcAft>
              <a:buNone/>
              <a:defRPr/>
            </a:lvl9pPr>
          </a:lstStyle>
          <a:p/>
        </p:txBody>
      </p:sp>
      <p:sp>
        <p:nvSpPr>
          <p:cNvPr id="92" name="Google Shape;92;p9"/>
          <p:cNvSpPr txBox="1"/>
          <p:nvPr>
            <p:ph idx="2" type="title"/>
          </p:nvPr>
        </p:nvSpPr>
        <p:spPr>
          <a:xfrm>
            <a:off x="1182150" y="4058050"/>
            <a:ext cx="6779700" cy="39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None/>
              <a:defRPr sz="1200">
                <a:solidFill>
                  <a:schemeClr val="lt1"/>
                </a:solidFill>
                <a:latin typeface="Lato"/>
                <a:ea typeface="Lato"/>
                <a:cs typeface="Lato"/>
                <a:sym typeface="Lato"/>
              </a:defRPr>
            </a:lvl1pPr>
            <a:lvl2pPr lvl="1" algn="ctr">
              <a:lnSpc>
                <a:spcPct val="115000"/>
              </a:lnSpc>
              <a:spcBef>
                <a:spcPts val="0"/>
              </a:spcBef>
              <a:spcAft>
                <a:spcPts val="0"/>
              </a:spcAft>
              <a:buNone/>
              <a:defRPr sz="1200">
                <a:solidFill>
                  <a:schemeClr val="lt1"/>
                </a:solidFill>
                <a:latin typeface="Lato"/>
                <a:ea typeface="Lato"/>
                <a:cs typeface="Lato"/>
                <a:sym typeface="Lato"/>
              </a:defRPr>
            </a:lvl2pPr>
            <a:lvl3pPr lvl="2" algn="ctr">
              <a:lnSpc>
                <a:spcPct val="115000"/>
              </a:lnSpc>
              <a:spcBef>
                <a:spcPts val="0"/>
              </a:spcBef>
              <a:spcAft>
                <a:spcPts val="0"/>
              </a:spcAft>
              <a:buNone/>
              <a:defRPr sz="1200">
                <a:solidFill>
                  <a:schemeClr val="lt1"/>
                </a:solidFill>
                <a:latin typeface="Lato"/>
                <a:ea typeface="Lato"/>
                <a:cs typeface="Lato"/>
                <a:sym typeface="Lato"/>
              </a:defRPr>
            </a:lvl3pPr>
            <a:lvl4pPr lvl="3" algn="ctr">
              <a:lnSpc>
                <a:spcPct val="115000"/>
              </a:lnSpc>
              <a:spcBef>
                <a:spcPts val="0"/>
              </a:spcBef>
              <a:spcAft>
                <a:spcPts val="0"/>
              </a:spcAft>
              <a:buNone/>
              <a:defRPr sz="1200">
                <a:solidFill>
                  <a:schemeClr val="lt1"/>
                </a:solidFill>
                <a:latin typeface="Lato"/>
                <a:ea typeface="Lato"/>
                <a:cs typeface="Lato"/>
                <a:sym typeface="Lato"/>
              </a:defRPr>
            </a:lvl4pPr>
            <a:lvl5pPr lvl="4" algn="ctr">
              <a:lnSpc>
                <a:spcPct val="115000"/>
              </a:lnSpc>
              <a:spcBef>
                <a:spcPts val="0"/>
              </a:spcBef>
              <a:spcAft>
                <a:spcPts val="0"/>
              </a:spcAft>
              <a:buNone/>
              <a:defRPr sz="1200">
                <a:solidFill>
                  <a:schemeClr val="lt1"/>
                </a:solidFill>
                <a:latin typeface="Lato"/>
                <a:ea typeface="Lato"/>
                <a:cs typeface="Lato"/>
                <a:sym typeface="Lato"/>
              </a:defRPr>
            </a:lvl5pPr>
            <a:lvl6pPr lvl="5" algn="ctr">
              <a:lnSpc>
                <a:spcPct val="115000"/>
              </a:lnSpc>
              <a:spcBef>
                <a:spcPts val="0"/>
              </a:spcBef>
              <a:spcAft>
                <a:spcPts val="0"/>
              </a:spcAft>
              <a:buNone/>
              <a:defRPr sz="1200">
                <a:solidFill>
                  <a:schemeClr val="lt1"/>
                </a:solidFill>
                <a:latin typeface="Lato"/>
                <a:ea typeface="Lato"/>
                <a:cs typeface="Lato"/>
                <a:sym typeface="Lato"/>
              </a:defRPr>
            </a:lvl6pPr>
            <a:lvl7pPr lvl="6" algn="ctr">
              <a:lnSpc>
                <a:spcPct val="115000"/>
              </a:lnSpc>
              <a:spcBef>
                <a:spcPts val="0"/>
              </a:spcBef>
              <a:spcAft>
                <a:spcPts val="0"/>
              </a:spcAft>
              <a:buNone/>
              <a:defRPr sz="1200">
                <a:solidFill>
                  <a:schemeClr val="lt1"/>
                </a:solidFill>
                <a:latin typeface="Lato"/>
                <a:ea typeface="Lato"/>
                <a:cs typeface="Lato"/>
                <a:sym typeface="Lato"/>
              </a:defRPr>
            </a:lvl7pPr>
            <a:lvl8pPr lvl="7" algn="ctr">
              <a:lnSpc>
                <a:spcPct val="115000"/>
              </a:lnSpc>
              <a:spcBef>
                <a:spcPts val="0"/>
              </a:spcBef>
              <a:spcAft>
                <a:spcPts val="0"/>
              </a:spcAft>
              <a:buNone/>
              <a:defRPr sz="1200">
                <a:solidFill>
                  <a:schemeClr val="lt1"/>
                </a:solidFill>
                <a:latin typeface="Lato"/>
                <a:ea typeface="Lato"/>
                <a:cs typeface="Lato"/>
                <a:sym typeface="Lato"/>
              </a:defRPr>
            </a:lvl8pPr>
            <a:lvl9pPr lvl="8" algn="ctr">
              <a:lnSpc>
                <a:spcPct val="115000"/>
              </a:lnSpc>
              <a:spcBef>
                <a:spcPts val="0"/>
              </a:spcBef>
              <a:spcAft>
                <a:spcPts val="0"/>
              </a:spcAft>
              <a:buNone/>
              <a:defRPr sz="1200">
                <a:solidFill>
                  <a:schemeClr val="lt1"/>
                </a:solidFill>
                <a:latin typeface="Lato"/>
                <a:ea typeface="Lato"/>
                <a:cs typeface="Lato"/>
                <a:sym typeface="Lato"/>
              </a:defRPr>
            </a:lvl9pPr>
          </a:lstStyle>
          <a:p/>
        </p:txBody>
      </p:sp>
      <p:sp>
        <p:nvSpPr>
          <p:cNvPr id="93" name="Google Shape;93;p9"/>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94" name="Google Shape;94;p9"/>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9"/>
          <p:cNvSpPr/>
          <p:nvPr>
            <p:ph idx="3" type="pic"/>
          </p:nvPr>
        </p:nvSpPr>
        <p:spPr>
          <a:xfrm>
            <a:off x="0" y="0"/>
            <a:ext cx="9144000" cy="10791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dk2"/>
        </a:solidFill>
      </p:bgPr>
    </p:bg>
    <p:spTree>
      <p:nvGrpSpPr>
        <p:cNvPr id="96" name="Shape 96"/>
        <p:cNvGrpSpPr/>
        <p:nvPr/>
      </p:nvGrpSpPr>
      <p:grpSpPr>
        <a:xfrm>
          <a:off x="0" y="0"/>
          <a:ext cx="0" cy="0"/>
          <a:chOff x="0" y="0"/>
          <a:chExt cx="0" cy="0"/>
        </a:xfrm>
      </p:grpSpPr>
      <p:sp>
        <p:nvSpPr>
          <p:cNvPr id="97" name="Google Shape;97;p10"/>
          <p:cNvSpPr txBox="1"/>
          <p:nvPr>
            <p:ph type="title"/>
          </p:nvPr>
        </p:nvSpPr>
        <p:spPr>
          <a:xfrm>
            <a:off x="270983" y="1985025"/>
            <a:ext cx="3342900" cy="273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98" name="Google Shape;98;p10"/>
          <p:cNvSpPr txBox="1"/>
          <p:nvPr>
            <p:ph idx="2" type="title"/>
          </p:nvPr>
        </p:nvSpPr>
        <p:spPr>
          <a:xfrm>
            <a:off x="270983" y="29228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99" name="Google Shape;99;p10"/>
          <p:cNvSpPr txBox="1"/>
          <p:nvPr>
            <p:ph idx="3" type="title"/>
          </p:nvPr>
        </p:nvSpPr>
        <p:spPr>
          <a:xfrm>
            <a:off x="270983" y="38606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00" name="Google Shape;100;p10"/>
          <p:cNvSpPr txBox="1"/>
          <p:nvPr>
            <p:ph idx="4" type="title"/>
          </p:nvPr>
        </p:nvSpPr>
        <p:spPr>
          <a:xfrm>
            <a:off x="4858317" y="19850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01" name="Google Shape;101;p10"/>
          <p:cNvSpPr txBox="1"/>
          <p:nvPr>
            <p:ph idx="5" type="title"/>
          </p:nvPr>
        </p:nvSpPr>
        <p:spPr>
          <a:xfrm>
            <a:off x="4858317" y="29228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02" name="Google Shape;102;p10"/>
          <p:cNvSpPr txBox="1"/>
          <p:nvPr>
            <p:ph idx="6" type="title"/>
          </p:nvPr>
        </p:nvSpPr>
        <p:spPr>
          <a:xfrm>
            <a:off x="4858317" y="38606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03" name="Google Shape;103;p10"/>
          <p:cNvSpPr txBox="1"/>
          <p:nvPr>
            <p:ph idx="7"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04" name="Google Shape;104;p10"/>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05" name="Google Shape;105;p10"/>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10"/>
          <p:cNvSpPr txBox="1"/>
          <p:nvPr>
            <p:ph idx="8" type="subTitle"/>
          </p:nvPr>
        </p:nvSpPr>
        <p:spPr>
          <a:xfrm>
            <a:off x="271825" y="17974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07" name="Google Shape;107;p10"/>
          <p:cNvSpPr txBox="1"/>
          <p:nvPr>
            <p:ph idx="9" type="subTitle"/>
          </p:nvPr>
        </p:nvSpPr>
        <p:spPr>
          <a:xfrm>
            <a:off x="4858700" y="17974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08" name="Google Shape;108;p10"/>
          <p:cNvSpPr txBox="1"/>
          <p:nvPr>
            <p:ph idx="13" type="subTitle"/>
          </p:nvPr>
        </p:nvSpPr>
        <p:spPr>
          <a:xfrm>
            <a:off x="271825" y="27352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09" name="Google Shape;109;p10"/>
          <p:cNvSpPr txBox="1"/>
          <p:nvPr>
            <p:ph idx="14" type="subTitle"/>
          </p:nvPr>
        </p:nvSpPr>
        <p:spPr>
          <a:xfrm>
            <a:off x="271825" y="36730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10" name="Google Shape;110;p10"/>
          <p:cNvSpPr txBox="1"/>
          <p:nvPr>
            <p:ph idx="15" type="subTitle"/>
          </p:nvPr>
        </p:nvSpPr>
        <p:spPr>
          <a:xfrm>
            <a:off x="4858700" y="27352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11" name="Google Shape;111;p10"/>
          <p:cNvSpPr txBox="1"/>
          <p:nvPr>
            <p:ph idx="16" type="subTitle"/>
          </p:nvPr>
        </p:nvSpPr>
        <p:spPr>
          <a:xfrm>
            <a:off x="4858700" y="36730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83950" y="3166425"/>
            <a:ext cx="6424800" cy="1517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1pPr>
            <a:lvl2pPr indent="-304800" lvl="1" marL="914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2pPr>
            <a:lvl3pPr indent="-304800" lvl="2" marL="1371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3pPr>
            <a:lvl4pPr indent="-304800" lvl="3" marL="1828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4pPr>
            <a:lvl5pPr indent="-304800" lvl="4" marL="22860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5pPr>
            <a:lvl6pPr indent="-304800" lvl="5" marL="2743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6pPr>
            <a:lvl7pPr indent="-304800" lvl="6" marL="3200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7pPr>
            <a:lvl8pPr indent="-304800" lvl="7" marL="3657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8pPr>
            <a:lvl9pPr indent="-304800" lvl="8" marL="411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9pPr>
          </a:lstStyle>
          <a:p/>
        </p:txBody>
      </p:sp>
      <p:sp>
        <p:nvSpPr>
          <p:cNvPr id="7" name="Google Shape;7;p1"/>
          <p:cNvSpPr txBox="1"/>
          <p:nvPr>
            <p:ph type="title"/>
          </p:nvPr>
        </p:nvSpPr>
        <p:spPr>
          <a:xfrm>
            <a:off x="278750" y="513900"/>
            <a:ext cx="5802000" cy="1144800"/>
          </a:xfrm>
          <a:prstGeom prst="rect">
            <a:avLst/>
          </a:prstGeom>
          <a:noFill/>
          <a:ln>
            <a:noFill/>
          </a:ln>
        </p:spPr>
        <p:txBody>
          <a:bodyPr anchorCtr="0" anchor="t" bIns="0" lIns="0" spcFirstLastPara="1" rIns="0" wrap="square" tIns="0">
            <a:noAutofit/>
          </a:bodyPr>
          <a:lstStyle>
            <a:lvl1pPr lvl="0">
              <a:lnSpc>
                <a:spcPct val="85000"/>
              </a:lnSpc>
              <a:spcBef>
                <a:spcPts val="0"/>
              </a:spcBef>
              <a:spcAft>
                <a:spcPts val="0"/>
              </a:spcAft>
              <a:buNone/>
              <a:defRPr sz="6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guide id="21" pos="174">
          <p15:clr>
            <a:srgbClr val="E46962"/>
          </p15:clr>
        </p15:guide>
        <p15:guide id="22" pos="55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hyperlink" Target="https://www.linkedin.com/in/elsha-sovolina-s-126346119/" TargetMode="External"/><Relationship Id="rId9" Type="http://schemas.openxmlformats.org/officeDocument/2006/relationships/hyperlink" Target="https://public.tableau.com/app/profile/elsha.sovolina/viz/DEEPPTableau_17579548821260/ShopamoreSalesDashboard?publish=yes" TargetMode="External"/><Relationship Id="rId5" Type="http://schemas.openxmlformats.org/officeDocument/2006/relationships/image" Target="../media/image9.png"/><Relationship Id="rId6" Type="http://schemas.openxmlformats.org/officeDocument/2006/relationships/hyperlink" Target="https://www.linkedin.com/in/elsha-sovolina-s-126346119/" TargetMode="External"/><Relationship Id="rId7" Type="http://schemas.openxmlformats.org/officeDocument/2006/relationships/hyperlink" Target="https://public.tableau.com/app/profile/elsha.sovolina/viz/des_saasfunnelupdated/DashboardSaaSFunnel?publish=yes" TargetMode="External"/><Relationship Id="rId8" Type="http://schemas.openxmlformats.org/officeDocument/2006/relationships/image" Target="../media/image8.jpg"/><Relationship Id="rId10" Type="http://schemas.openxmlformats.org/officeDocument/2006/relationships/hyperlink" Target="https://public.tableau.com/app/profile/elsha.sovolina/viz/DEEPPTableau_17579548821260/ShopamoreSalesDashboard?publish=y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cxnSp>
        <p:nvCxnSpPr>
          <p:cNvPr id="273" name="Google Shape;273;p38"/>
          <p:cNvCxnSpPr/>
          <p:nvPr/>
        </p:nvCxnSpPr>
        <p:spPr>
          <a:xfrm rot="10800000">
            <a:off x="750" y="361488"/>
            <a:ext cx="9102000" cy="0"/>
          </a:xfrm>
          <a:prstGeom prst="straightConnector1">
            <a:avLst/>
          </a:prstGeom>
          <a:noFill/>
          <a:ln cap="flat" cmpd="sng" w="9525">
            <a:solidFill>
              <a:schemeClr val="lt2"/>
            </a:solidFill>
            <a:prstDash val="solid"/>
            <a:round/>
            <a:headEnd len="med" w="med" type="none"/>
            <a:tailEnd len="med" w="med" type="none"/>
          </a:ln>
        </p:spPr>
      </p:cxnSp>
      <p:pic>
        <p:nvPicPr>
          <p:cNvPr descr="An architectural detail of a modern building." id="274" name="Google Shape;274;p38"/>
          <p:cNvPicPr preferRelativeResize="0"/>
          <p:nvPr>
            <p:ph idx="2" type="pic"/>
          </p:nvPr>
        </p:nvPicPr>
        <p:blipFill rotWithShape="1">
          <a:blip r:embed="rId3">
            <a:alphaModFix/>
          </a:blip>
          <a:srcRect b="0" l="61984" r="8587" t="0"/>
          <a:stretch/>
        </p:blipFill>
        <p:spPr>
          <a:xfrm>
            <a:off x="6877050" y="0"/>
            <a:ext cx="2271002" cy="5143501"/>
          </a:xfrm>
          <a:prstGeom prst="rect">
            <a:avLst/>
          </a:prstGeom>
          <a:noFill/>
          <a:ln>
            <a:noFill/>
          </a:ln>
        </p:spPr>
      </p:pic>
      <p:sp>
        <p:nvSpPr>
          <p:cNvPr id="275" name="Google Shape;275;p38"/>
          <p:cNvSpPr txBox="1"/>
          <p:nvPr>
            <p:ph idx="4294967295" type="title"/>
          </p:nvPr>
        </p:nvSpPr>
        <p:spPr>
          <a:xfrm>
            <a:off x="278750" y="513900"/>
            <a:ext cx="5802000" cy="1569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PeopleU Sales Funnel Analysis</a:t>
            </a:r>
            <a:endParaRPr/>
          </a:p>
        </p:txBody>
      </p:sp>
      <p:pic>
        <p:nvPicPr>
          <p:cNvPr descr="Free Images : career, resume, hiring, job interview, sonaaf ..." id="276" name="Google Shape;276;p38"/>
          <p:cNvPicPr preferRelativeResize="0"/>
          <p:nvPr/>
        </p:nvPicPr>
        <p:blipFill>
          <a:blip r:embed="rId4">
            <a:alphaModFix/>
          </a:blip>
          <a:stretch>
            <a:fillRect/>
          </a:stretch>
        </p:blipFill>
        <p:spPr>
          <a:xfrm>
            <a:off x="1050275" y="2236200"/>
            <a:ext cx="4745196" cy="27549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47"/>
          <p:cNvPicPr preferRelativeResize="0"/>
          <p:nvPr/>
        </p:nvPicPr>
        <p:blipFill>
          <a:blip r:embed="rId3">
            <a:alphaModFix/>
          </a:blip>
          <a:stretch>
            <a:fillRect/>
          </a:stretch>
        </p:blipFill>
        <p:spPr>
          <a:xfrm>
            <a:off x="152400" y="485775"/>
            <a:ext cx="8839203" cy="2525486"/>
          </a:xfrm>
          <a:prstGeom prst="rect">
            <a:avLst/>
          </a:prstGeom>
          <a:noFill/>
          <a:ln>
            <a:noFill/>
          </a:ln>
        </p:spPr>
      </p:pic>
      <p:graphicFrame>
        <p:nvGraphicFramePr>
          <p:cNvPr id="416" name="Google Shape;416;p47"/>
          <p:cNvGraphicFramePr/>
          <p:nvPr/>
        </p:nvGraphicFramePr>
        <p:xfrm>
          <a:off x="152400" y="3011250"/>
          <a:ext cx="3000000" cy="3000000"/>
        </p:xfrm>
        <a:graphic>
          <a:graphicData uri="http://schemas.openxmlformats.org/drawingml/2006/table">
            <a:tbl>
              <a:tblPr>
                <a:noFill/>
                <a:tableStyleId>{E21C670F-78DE-4EE7-93CD-7D55D727F694}</a:tableStyleId>
              </a:tblPr>
              <a:tblGrid>
                <a:gridCol w="1405725"/>
                <a:gridCol w="1596525"/>
                <a:gridCol w="1464300"/>
                <a:gridCol w="1578525"/>
                <a:gridCol w="1510675"/>
                <a:gridCol w="1283450"/>
              </a:tblGrid>
              <a:tr h="180975">
                <a:tc>
                  <a:txBody>
                    <a:bodyPr/>
                    <a:lstStyle/>
                    <a:p>
                      <a:pPr indent="0" lvl="0" marL="0" rtl="0" algn="l">
                        <a:spcBef>
                          <a:spcPts val="0"/>
                        </a:spcBef>
                        <a:spcAft>
                          <a:spcPts val="0"/>
                        </a:spcAft>
                        <a:buNone/>
                      </a:pPr>
                      <a:r>
                        <a:t/>
                      </a:r>
                      <a:endParaRPr/>
                    </a:p>
                  </a:txBody>
                  <a:tcPr marT="91425" marB="91425" marR="91425" marL="91425">
                    <a:lnB cap="flat" cmpd="sng" w="7050">
                      <a:solidFill>
                        <a:srgbClr val="8EA9DB"/>
                      </a:solidFill>
                      <a:prstDash val="solid"/>
                      <a:round/>
                      <a:headEnd len="sm" w="sm" type="none"/>
                      <a:tailEnd len="sm" w="sm" type="none"/>
                    </a:lnB>
                    <a:solidFill>
                      <a:srgbClr val="D9E1F2"/>
                    </a:solidFill>
                  </a:tcPr>
                </a:tc>
                <a:tc>
                  <a:txBody>
                    <a:bodyPr/>
                    <a:lstStyle/>
                    <a:p>
                      <a:pPr indent="0" lvl="0" marL="0" rtl="0" algn="ctr">
                        <a:spcBef>
                          <a:spcPts val="0"/>
                        </a:spcBef>
                        <a:spcAft>
                          <a:spcPts val="0"/>
                        </a:spcAft>
                        <a:buNone/>
                      </a:pPr>
                      <a:r>
                        <a:rPr b="1" lang="en" sz="1100"/>
                        <a:t>CPC </a:t>
                      </a:r>
                      <a:endParaRPr b="1" sz="1100"/>
                    </a:p>
                  </a:txBody>
                  <a:tcPr marT="91425" marB="91425" marR="91425" marL="91425">
                    <a:lnB cap="flat" cmpd="sng" w="7050">
                      <a:solidFill>
                        <a:srgbClr val="8EA9DB"/>
                      </a:solidFill>
                      <a:prstDash val="solid"/>
                      <a:round/>
                      <a:headEnd len="sm" w="sm" type="none"/>
                      <a:tailEnd len="sm" w="sm" type="none"/>
                    </a:lnB>
                    <a:solidFill>
                      <a:srgbClr val="D9E1F2"/>
                    </a:solidFill>
                  </a:tcPr>
                </a:tc>
                <a:tc>
                  <a:txBody>
                    <a:bodyPr/>
                    <a:lstStyle/>
                    <a:p>
                      <a:pPr indent="0" lvl="0" marL="0" rtl="0" algn="ctr">
                        <a:spcBef>
                          <a:spcPts val="0"/>
                        </a:spcBef>
                        <a:spcAft>
                          <a:spcPts val="0"/>
                        </a:spcAft>
                        <a:buNone/>
                      </a:pPr>
                      <a:r>
                        <a:rPr b="1" lang="en" sz="1100"/>
                        <a:t> direct </a:t>
                      </a:r>
                      <a:endParaRPr b="1" sz="1100"/>
                    </a:p>
                  </a:txBody>
                  <a:tcPr marT="91425" marB="91425" marR="91425" marL="91425">
                    <a:lnB cap="flat" cmpd="sng" w="7050">
                      <a:solidFill>
                        <a:srgbClr val="8EA9DB"/>
                      </a:solidFill>
                      <a:prstDash val="solid"/>
                      <a:round/>
                      <a:headEnd len="sm" w="sm" type="none"/>
                      <a:tailEnd len="sm" w="sm" type="none"/>
                    </a:lnB>
                    <a:solidFill>
                      <a:srgbClr val="D9E1F2"/>
                    </a:solidFill>
                  </a:tcPr>
                </a:tc>
                <a:tc>
                  <a:txBody>
                    <a:bodyPr/>
                    <a:lstStyle/>
                    <a:p>
                      <a:pPr indent="0" lvl="0" marL="0" rtl="0" algn="ctr">
                        <a:spcBef>
                          <a:spcPts val="0"/>
                        </a:spcBef>
                        <a:spcAft>
                          <a:spcPts val="0"/>
                        </a:spcAft>
                        <a:buNone/>
                      </a:pPr>
                      <a:r>
                        <a:rPr b="1" lang="en" sz="1100"/>
                        <a:t>Organic Search</a:t>
                      </a:r>
                      <a:endParaRPr b="1" sz="1100"/>
                    </a:p>
                  </a:txBody>
                  <a:tcPr marT="91425" marB="91425" marR="91425" marL="91425">
                    <a:lnB cap="flat" cmpd="sng" w="7050">
                      <a:solidFill>
                        <a:srgbClr val="8EA9DB"/>
                      </a:solidFill>
                      <a:prstDash val="solid"/>
                      <a:round/>
                      <a:headEnd len="sm" w="sm" type="none"/>
                      <a:tailEnd len="sm" w="sm" type="none"/>
                    </a:lnB>
                    <a:solidFill>
                      <a:srgbClr val="D9E1F2"/>
                    </a:solidFill>
                  </a:tcPr>
                </a:tc>
                <a:tc>
                  <a:txBody>
                    <a:bodyPr/>
                    <a:lstStyle/>
                    <a:p>
                      <a:pPr indent="0" lvl="0" marL="0" rtl="0" algn="ctr">
                        <a:spcBef>
                          <a:spcPts val="0"/>
                        </a:spcBef>
                        <a:spcAft>
                          <a:spcPts val="0"/>
                        </a:spcAft>
                        <a:buNone/>
                      </a:pPr>
                      <a:r>
                        <a:rPr b="1" lang="en" sz="1100"/>
                        <a:t> Organic Social</a:t>
                      </a:r>
                      <a:endParaRPr b="1" sz="1100"/>
                    </a:p>
                  </a:txBody>
                  <a:tcPr marT="91425" marB="91425" marR="91425" marL="91425">
                    <a:lnB cap="flat" cmpd="sng" w="7050">
                      <a:solidFill>
                        <a:srgbClr val="8EA9DB"/>
                      </a:solidFill>
                      <a:prstDash val="solid"/>
                      <a:round/>
                      <a:headEnd len="sm" w="sm" type="none"/>
                      <a:tailEnd len="sm" w="sm" type="none"/>
                    </a:lnB>
                    <a:solidFill>
                      <a:srgbClr val="D9E1F2"/>
                    </a:solidFill>
                  </a:tcPr>
                </a:tc>
                <a:tc>
                  <a:txBody>
                    <a:bodyPr/>
                    <a:lstStyle/>
                    <a:p>
                      <a:pPr indent="0" lvl="0" marL="0" rtl="0" algn="ctr">
                        <a:spcBef>
                          <a:spcPts val="0"/>
                        </a:spcBef>
                        <a:spcAft>
                          <a:spcPts val="0"/>
                        </a:spcAft>
                        <a:buNone/>
                      </a:pPr>
                      <a:r>
                        <a:rPr b="1" lang="en" sz="1100"/>
                        <a:t>R</a:t>
                      </a:r>
                      <a:r>
                        <a:rPr b="1" lang="en" sz="1100"/>
                        <a:t>eferral</a:t>
                      </a:r>
                      <a:r>
                        <a:rPr b="1" lang="en" sz="1100"/>
                        <a:t> </a:t>
                      </a:r>
                      <a:endParaRPr b="1" sz="1100"/>
                    </a:p>
                  </a:txBody>
                  <a:tcPr marT="91425" marB="91425" marR="91425" marL="91425">
                    <a:lnB cap="flat" cmpd="sng" w="7050">
                      <a:solidFill>
                        <a:srgbClr val="8EA9DB"/>
                      </a:solidFill>
                      <a:prstDash val="solid"/>
                      <a:round/>
                      <a:headEnd len="sm" w="sm" type="none"/>
                      <a:tailEnd len="sm" w="sm" type="none"/>
                    </a:lnB>
                    <a:solidFill>
                      <a:srgbClr val="D9E1F2"/>
                    </a:solidFill>
                  </a:tcPr>
                </a:tc>
              </a:tr>
              <a:tr h="180975">
                <a:tc>
                  <a:txBody>
                    <a:bodyPr/>
                    <a:lstStyle/>
                    <a:p>
                      <a:pPr indent="0" lvl="0" marL="0" rtl="0" algn="l">
                        <a:spcBef>
                          <a:spcPts val="0"/>
                        </a:spcBef>
                        <a:spcAft>
                          <a:spcPts val="0"/>
                        </a:spcAft>
                        <a:buNone/>
                      </a:pPr>
                      <a:r>
                        <a:rPr b="1" lang="en" sz="1100"/>
                        <a:t>Avg Monthly CAC</a:t>
                      </a:r>
                      <a:endParaRPr b="1" sz="1100"/>
                    </a:p>
                  </a:txBody>
                  <a:tcPr marT="91425" marB="91425" marR="91425" marL="91425">
                    <a:lnT cap="flat" cmpd="sng" w="7050">
                      <a:solidFill>
                        <a:srgbClr val="8EA9DB"/>
                      </a:solidFill>
                      <a:prstDash val="solid"/>
                      <a:round/>
                      <a:headEnd len="sm" w="sm" type="none"/>
                      <a:tailEnd len="sm" w="sm" type="none"/>
                    </a:lnT>
                    <a:solidFill>
                      <a:srgbClr val="D9E1F2"/>
                    </a:solidFill>
                  </a:tcPr>
                </a:tc>
                <a:tc>
                  <a:txBody>
                    <a:bodyPr/>
                    <a:lstStyle/>
                    <a:p>
                      <a:pPr indent="0" lvl="0" marL="0" rtl="0" algn="ctr">
                        <a:spcBef>
                          <a:spcPts val="0"/>
                        </a:spcBef>
                        <a:spcAft>
                          <a:spcPts val="0"/>
                        </a:spcAft>
                        <a:buNone/>
                      </a:pPr>
                      <a:r>
                        <a:rPr b="1" lang="en" sz="1100"/>
                        <a:t> Rp  536,719.16</a:t>
                      </a:r>
                      <a:endParaRPr b="1" sz="1100"/>
                    </a:p>
                  </a:txBody>
                  <a:tcPr marT="91425" marB="91425" marR="91425" marL="91425">
                    <a:lnT cap="flat" cmpd="sng" w="7050">
                      <a:solidFill>
                        <a:srgbClr val="8EA9DB"/>
                      </a:solidFill>
                      <a:prstDash val="solid"/>
                      <a:round/>
                      <a:headEnd len="sm" w="sm" type="none"/>
                      <a:tailEnd len="sm" w="sm" type="none"/>
                    </a:lnT>
                    <a:solidFill>
                      <a:srgbClr val="D9E1F2"/>
                    </a:solidFill>
                  </a:tcPr>
                </a:tc>
                <a:tc>
                  <a:txBody>
                    <a:bodyPr/>
                    <a:lstStyle/>
                    <a:p>
                      <a:pPr indent="0" lvl="0" marL="0" rtl="0" algn="ctr">
                        <a:spcBef>
                          <a:spcPts val="0"/>
                        </a:spcBef>
                        <a:spcAft>
                          <a:spcPts val="0"/>
                        </a:spcAft>
                        <a:buNone/>
                      </a:pPr>
                      <a:r>
                        <a:rPr b="1" lang="en" sz="1100"/>
                        <a:t> Rp 1,073,287.72</a:t>
                      </a:r>
                      <a:endParaRPr b="1" sz="1100"/>
                    </a:p>
                  </a:txBody>
                  <a:tcPr marT="91425" marB="91425" marR="91425" marL="91425">
                    <a:lnT cap="flat" cmpd="sng" w="7050">
                      <a:solidFill>
                        <a:srgbClr val="8EA9DB"/>
                      </a:solidFill>
                      <a:prstDash val="solid"/>
                      <a:round/>
                      <a:headEnd len="sm" w="sm" type="none"/>
                      <a:tailEnd len="sm" w="sm" type="none"/>
                    </a:lnT>
                    <a:solidFill>
                      <a:srgbClr val="D9E1F2"/>
                    </a:solidFill>
                  </a:tcPr>
                </a:tc>
                <a:tc>
                  <a:txBody>
                    <a:bodyPr/>
                    <a:lstStyle/>
                    <a:p>
                      <a:pPr indent="0" lvl="0" marL="0" rtl="0" algn="ctr">
                        <a:spcBef>
                          <a:spcPts val="0"/>
                        </a:spcBef>
                        <a:spcAft>
                          <a:spcPts val="0"/>
                        </a:spcAft>
                        <a:buNone/>
                      </a:pPr>
                      <a:r>
                        <a:rPr b="1" lang="en" sz="1100"/>
                        <a:t> Rp 1,209,122.96</a:t>
                      </a:r>
                      <a:endParaRPr b="1" sz="1100"/>
                    </a:p>
                  </a:txBody>
                  <a:tcPr marT="91425" marB="91425" marR="91425" marL="91425">
                    <a:lnT cap="flat" cmpd="sng" w="7050">
                      <a:solidFill>
                        <a:srgbClr val="8EA9DB"/>
                      </a:solidFill>
                      <a:prstDash val="solid"/>
                      <a:round/>
                      <a:headEnd len="sm" w="sm" type="none"/>
                      <a:tailEnd len="sm" w="sm" type="none"/>
                    </a:lnT>
                    <a:solidFill>
                      <a:srgbClr val="D9E1F2"/>
                    </a:solidFill>
                  </a:tcPr>
                </a:tc>
                <a:tc>
                  <a:txBody>
                    <a:bodyPr/>
                    <a:lstStyle/>
                    <a:p>
                      <a:pPr indent="0" lvl="0" marL="0" rtl="0" algn="ctr">
                        <a:spcBef>
                          <a:spcPts val="0"/>
                        </a:spcBef>
                        <a:spcAft>
                          <a:spcPts val="0"/>
                        </a:spcAft>
                        <a:buNone/>
                      </a:pPr>
                      <a:r>
                        <a:rPr b="1" lang="en" sz="1100"/>
                        <a:t> Rp  1,082,536.63</a:t>
                      </a:r>
                      <a:endParaRPr b="1" sz="1100"/>
                    </a:p>
                  </a:txBody>
                  <a:tcPr marT="91425" marB="91425" marR="91425" marL="91425">
                    <a:lnT cap="flat" cmpd="sng" w="7050">
                      <a:solidFill>
                        <a:srgbClr val="8EA9DB"/>
                      </a:solidFill>
                      <a:prstDash val="solid"/>
                      <a:round/>
                      <a:headEnd len="sm" w="sm" type="none"/>
                      <a:tailEnd len="sm" w="sm" type="none"/>
                    </a:lnT>
                    <a:solidFill>
                      <a:srgbClr val="D9E1F2"/>
                    </a:solidFill>
                  </a:tcPr>
                </a:tc>
                <a:tc>
                  <a:txBody>
                    <a:bodyPr/>
                    <a:lstStyle/>
                    <a:p>
                      <a:pPr indent="0" lvl="0" marL="0" rtl="0" algn="ctr">
                        <a:spcBef>
                          <a:spcPts val="0"/>
                        </a:spcBef>
                        <a:spcAft>
                          <a:spcPts val="0"/>
                        </a:spcAft>
                        <a:buNone/>
                      </a:pPr>
                      <a:r>
                        <a:rPr b="1" lang="en" sz="1100"/>
                        <a:t> Rp 1,560,944.58</a:t>
                      </a:r>
                      <a:endParaRPr b="1" sz="1100"/>
                    </a:p>
                  </a:txBody>
                  <a:tcPr marT="91425" marB="91425" marR="91425" marL="91425">
                    <a:lnT cap="flat" cmpd="sng" w="7050">
                      <a:solidFill>
                        <a:srgbClr val="8EA9DB"/>
                      </a:solidFill>
                      <a:prstDash val="solid"/>
                      <a:round/>
                      <a:headEnd len="sm" w="sm" type="none"/>
                      <a:tailEnd len="sm" w="sm" type="none"/>
                    </a:lnT>
                    <a:solidFill>
                      <a:srgbClr val="D9E1F2"/>
                    </a:solidFill>
                  </a:tcPr>
                </a:tc>
              </a:tr>
            </a:tbl>
          </a:graphicData>
        </a:graphic>
      </p:graphicFrame>
      <p:sp>
        <p:nvSpPr>
          <p:cNvPr id="417" name="Google Shape;417;p47"/>
          <p:cNvSpPr txBox="1"/>
          <p:nvPr>
            <p:ph type="title"/>
          </p:nvPr>
        </p:nvSpPr>
        <p:spPr>
          <a:xfrm>
            <a:off x="139100" y="166200"/>
            <a:ext cx="5121300" cy="2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t>5</a:t>
            </a:r>
            <a:r>
              <a:rPr lang="en" sz="2100"/>
              <a:t>. The Funnel Analysis - Session Source</a:t>
            </a:r>
            <a:endParaRPr sz="2100"/>
          </a:p>
        </p:txBody>
      </p:sp>
      <p:sp>
        <p:nvSpPr>
          <p:cNvPr id="418" name="Google Shape;418;p47"/>
          <p:cNvSpPr txBox="1"/>
          <p:nvPr/>
        </p:nvSpPr>
        <p:spPr>
          <a:xfrm>
            <a:off x="240825" y="3918050"/>
            <a:ext cx="8750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Summary :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The session-source funnels are more similar than different, indicating that most performance issues stem from internal sales process bottlenecks. This means improvements can be standardized across session source.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Insight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CPC is currently the most efficient acquisition session source, delivering the highest number of winning deals at the lowest cost.</a:t>
            </a:r>
            <a:endParaRPr sz="12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48"/>
          <p:cNvPicPr preferRelativeResize="0"/>
          <p:nvPr/>
        </p:nvPicPr>
        <p:blipFill>
          <a:blip r:embed="rId3">
            <a:alphaModFix/>
          </a:blip>
          <a:stretch>
            <a:fillRect/>
          </a:stretch>
        </p:blipFill>
        <p:spPr>
          <a:xfrm>
            <a:off x="152400" y="542925"/>
            <a:ext cx="8839200" cy="2268836"/>
          </a:xfrm>
          <a:prstGeom prst="rect">
            <a:avLst/>
          </a:prstGeom>
          <a:noFill/>
          <a:ln>
            <a:noFill/>
          </a:ln>
        </p:spPr>
      </p:pic>
      <p:sp>
        <p:nvSpPr>
          <p:cNvPr id="424" name="Google Shape;424;p48"/>
          <p:cNvSpPr txBox="1"/>
          <p:nvPr>
            <p:ph type="title"/>
          </p:nvPr>
        </p:nvSpPr>
        <p:spPr>
          <a:xfrm>
            <a:off x="139100" y="166200"/>
            <a:ext cx="5121300" cy="29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100"/>
              <a:t>5. Drop-off Rate</a:t>
            </a:r>
            <a:endParaRPr sz="2100"/>
          </a:p>
        </p:txBody>
      </p:sp>
      <p:sp>
        <p:nvSpPr>
          <p:cNvPr id="425" name="Google Shape;425;p48"/>
          <p:cNvSpPr txBox="1"/>
          <p:nvPr/>
        </p:nvSpPr>
        <p:spPr>
          <a:xfrm>
            <a:off x="243600" y="3145525"/>
            <a:ext cx="875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Summary :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Majority the reason for drop-off leads in the early stage is “not answered”, while “price not fit” is majority for the rest of stages.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Insight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“Not answered” is the main reason for drop-off.</a:t>
            </a:r>
            <a:endParaRPr sz="12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29" name="Shape 429"/>
        <p:cNvGrpSpPr/>
        <p:nvPr/>
      </p:nvGrpSpPr>
      <p:grpSpPr>
        <a:xfrm>
          <a:off x="0" y="0"/>
          <a:ext cx="0" cy="0"/>
          <a:chOff x="0" y="0"/>
          <a:chExt cx="0" cy="0"/>
        </a:xfrm>
      </p:grpSpPr>
      <p:sp>
        <p:nvSpPr>
          <p:cNvPr id="430" name="Google Shape;430;p49"/>
          <p:cNvSpPr txBox="1"/>
          <p:nvPr>
            <p:ph type="title"/>
          </p:nvPr>
        </p:nvSpPr>
        <p:spPr>
          <a:xfrm>
            <a:off x="139100" y="166200"/>
            <a:ext cx="5121300" cy="29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100"/>
              <a:t>6</a:t>
            </a:r>
            <a:r>
              <a:rPr lang="en" sz="2100"/>
              <a:t>. Insight and </a:t>
            </a:r>
            <a:r>
              <a:rPr lang="en" sz="2100"/>
              <a:t>Recommendation</a:t>
            </a:r>
            <a:endParaRPr sz="2100"/>
          </a:p>
        </p:txBody>
      </p:sp>
      <p:grpSp>
        <p:nvGrpSpPr>
          <p:cNvPr id="431" name="Google Shape;431;p49"/>
          <p:cNvGrpSpPr/>
          <p:nvPr/>
        </p:nvGrpSpPr>
        <p:grpSpPr>
          <a:xfrm>
            <a:off x="332550" y="639825"/>
            <a:ext cx="8422200" cy="3869804"/>
            <a:chOff x="-277050" y="30225"/>
            <a:chExt cx="8422200" cy="2604000"/>
          </a:xfrm>
        </p:grpSpPr>
        <p:sp>
          <p:nvSpPr>
            <p:cNvPr id="432" name="Google Shape;432;p49"/>
            <p:cNvSpPr/>
            <p:nvPr/>
          </p:nvSpPr>
          <p:spPr>
            <a:xfrm>
              <a:off x="-277050" y="30225"/>
              <a:ext cx="8422200" cy="2604000"/>
            </a:xfrm>
            <a:prstGeom prst="roundRect">
              <a:avLst>
                <a:gd fmla="val 16667" name="adj"/>
              </a:avLst>
            </a:prstGeom>
            <a:solidFill>
              <a:srgbClr val="30303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Libre Baskerville"/>
                <a:ea typeface="Libre Baskerville"/>
                <a:cs typeface="Libre Baskerville"/>
                <a:sym typeface="Libre Baskerville"/>
              </a:endParaRPr>
            </a:p>
          </p:txBody>
        </p:sp>
        <p:sp>
          <p:nvSpPr>
            <p:cNvPr id="433" name="Google Shape;433;p49"/>
            <p:cNvSpPr txBox="1"/>
            <p:nvPr/>
          </p:nvSpPr>
          <p:spPr>
            <a:xfrm>
              <a:off x="-55125" y="157722"/>
              <a:ext cx="35325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F6F1"/>
                  </a:solidFill>
                  <a:latin typeface="Libre Baskerville"/>
                  <a:ea typeface="Libre Baskerville"/>
                  <a:cs typeface="Libre Baskerville"/>
                  <a:sym typeface="Libre Baskerville"/>
                </a:rPr>
                <a:t>Insight</a:t>
              </a:r>
              <a:endParaRPr sz="2400">
                <a:solidFill>
                  <a:srgbClr val="F6F6F1"/>
                </a:solidFill>
                <a:latin typeface="Libre Baskerville"/>
                <a:ea typeface="Libre Baskerville"/>
                <a:cs typeface="Libre Baskerville"/>
                <a:sym typeface="Libre Baskerville"/>
              </a:endParaRPr>
            </a:p>
          </p:txBody>
        </p:sp>
        <p:sp>
          <p:nvSpPr>
            <p:cNvPr id="434" name="Google Shape;434;p49"/>
            <p:cNvSpPr txBox="1"/>
            <p:nvPr/>
          </p:nvSpPr>
          <p:spPr>
            <a:xfrm>
              <a:off x="-141050" y="661326"/>
              <a:ext cx="8016000" cy="17718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F6F6F1"/>
                </a:buClr>
                <a:buSzPts val="1700"/>
                <a:buFont typeface="Libre Baskerville"/>
                <a:buChar char="●"/>
              </a:pPr>
              <a:r>
                <a:rPr lang="en" sz="1700">
                  <a:solidFill>
                    <a:srgbClr val="F6F6F1"/>
                  </a:solidFill>
                  <a:latin typeface="Libre Baskerville"/>
                  <a:ea typeface="Libre Baskerville"/>
                  <a:cs typeface="Libre Baskerville"/>
                  <a:sym typeface="Libre Baskerville"/>
                </a:rPr>
                <a:t>mid-funnel performance is the primary issue </a:t>
              </a:r>
              <a:endParaRPr sz="1700">
                <a:solidFill>
                  <a:srgbClr val="F6F6F1"/>
                </a:solidFill>
                <a:latin typeface="Libre Baskerville"/>
                <a:ea typeface="Libre Baskerville"/>
                <a:cs typeface="Libre Baskerville"/>
                <a:sym typeface="Libre Baskerville"/>
              </a:endParaRPr>
            </a:p>
            <a:p>
              <a:pPr indent="-336550" lvl="0" marL="457200" rtl="0" algn="l">
                <a:lnSpc>
                  <a:spcPct val="150000"/>
                </a:lnSpc>
                <a:spcBef>
                  <a:spcPts val="0"/>
                </a:spcBef>
                <a:spcAft>
                  <a:spcPts val="0"/>
                </a:spcAft>
                <a:buClr>
                  <a:srgbClr val="F6F6F1"/>
                </a:buClr>
                <a:buSzPts val="1700"/>
                <a:buFont typeface="Libre Baskerville"/>
                <a:buChar char="●"/>
              </a:pPr>
              <a:r>
                <a:rPr lang="en" sz="1700">
                  <a:solidFill>
                    <a:srgbClr val="F6F6F1"/>
                  </a:solidFill>
                  <a:latin typeface="Libre Baskerville"/>
                  <a:ea typeface="Libre Baskerville"/>
                  <a:cs typeface="Libre Baskerville"/>
                  <a:sym typeface="Libre Baskerville"/>
                </a:rPr>
                <a:t>Industry funnels are more similar than different</a:t>
              </a:r>
              <a:endParaRPr sz="1700">
                <a:solidFill>
                  <a:srgbClr val="F6F6F1"/>
                </a:solidFill>
                <a:latin typeface="Libre Baskerville"/>
                <a:ea typeface="Libre Baskerville"/>
                <a:cs typeface="Libre Baskerville"/>
                <a:sym typeface="Libre Baskerville"/>
              </a:endParaRPr>
            </a:p>
            <a:p>
              <a:pPr indent="-336550" lvl="0" marL="457200" rtl="0" algn="l">
                <a:lnSpc>
                  <a:spcPct val="150000"/>
                </a:lnSpc>
                <a:spcBef>
                  <a:spcPts val="0"/>
                </a:spcBef>
                <a:spcAft>
                  <a:spcPts val="0"/>
                </a:spcAft>
                <a:buClr>
                  <a:srgbClr val="F6F6F1"/>
                </a:buClr>
                <a:buSzPts val="1700"/>
                <a:buFont typeface="Libre Baskerville"/>
                <a:buChar char="●"/>
              </a:pPr>
              <a:r>
                <a:rPr lang="en" sz="1700">
                  <a:solidFill>
                    <a:srgbClr val="F6F6F1"/>
                  </a:solidFill>
                  <a:latin typeface="Libre Baskerville"/>
                  <a:ea typeface="Libre Baskerville"/>
                  <a:cs typeface="Libre Baskerville"/>
                  <a:sym typeface="Libre Baskerville"/>
                </a:rPr>
                <a:t>CPC is currently the most efficient acquisition session source, delivering the highest number of winning deals at the lowest cost.</a:t>
              </a:r>
              <a:endParaRPr sz="1700">
                <a:solidFill>
                  <a:srgbClr val="F6F6F1"/>
                </a:solidFill>
                <a:latin typeface="Libre Baskerville"/>
                <a:ea typeface="Libre Baskerville"/>
                <a:cs typeface="Libre Baskerville"/>
                <a:sym typeface="Libre Baskerville"/>
              </a:endParaRPr>
            </a:p>
            <a:p>
              <a:pPr indent="-336550" lvl="0" marL="457200" rtl="0" algn="l">
                <a:lnSpc>
                  <a:spcPct val="150000"/>
                </a:lnSpc>
                <a:spcBef>
                  <a:spcPts val="0"/>
                </a:spcBef>
                <a:spcAft>
                  <a:spcPts val="0"/>
                </a:spcAft>
                <a:buClr>
                  <a:srgbClr val="F6F6F1"/>
                </a:buClr>
                <a:buSzPts val="1700"/>
                <a:buFont typeface="Libre Baskerville"/>
                <a:buChar char="●"/>
              </a:pPr>
              <a:r>
                <a:rPr lang="en" sz="1700">
                  <a:solidFill>
                    <a:srgbClr val="F6F6F1"/>
                  </a:solidFill>
                  <a:latin typeface="Libre Baskerville"/>
                  <a:ea typeface="Libre Baskerville"/>
                  <a:cs typeface="Libre Baskerville"/>
                  <a:sym typeface="Libre Baskerville"/>
                </a:rPr>
                <a:t>“Not answered” is the main reason for drop-off, follow up by “Price Not Fit”</a:t>
              </a:r>
              <a:endParaRPr sz="1700">
                <a:solidFill>
                  <a:srgbClr val="F6F6F1"/>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t/>
              </a:r>
              <a:endParaRPr sz="1700">
                <a:solidFill>
                  <a:srgbClr val="F6F6F1"/>
                </a:solidFill>
                <a:latin typeface="Libre Baskerville"/>
                <a:ea typeface="Libre Baskerville"/>
                <a:cs typeface="Libre Baskerville"/>
                <a:sym typeface="Libre Baskerville"/>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38" name="Shape 438"/>
        <p:cNvGrpSpPr/>
        <p:nvPr/>
      </p:nvGrpSpPr>
      <p:grpSpPr>
        <a:xfrm>
          <a:off x="0" y="0"/>
          <a:ext cx="0" cy="0"/>
          <a:chOff x="0" y="0"/>
          <a:chExt cx="0" cy="0"/>
        </a:xfrm>
      </p:grpSpPr>
      <p:sp>
        <p:nvSpPr>
          <p:cNvPr id="439" name="Google Shape;439;p50"/>
          <p:cNvSpPr txBox="1"/>
          <p:nvPr>
            <p:ph type="title"/>
          </p:nvPr>
        </p:nvSpPr>
        <p:spPr>
          <a:xfrm>
            <a:off x="139100" y="166200"/>
            <a:ext cx="5121300" cy="29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100"/>
              <a:t>6. Insight and Recommendation</a:t>
            </a:r>
            <a:endParaRPr sz="2100"/>
          </a:p>
        </p:txBody>
      </p:sp>
      <p:grpSp>
        <p:nvGrpSpPr>
          <p:cNvPr id="440" name="Google Shape;440;p50"/>
          <p:cNvGrpSpPr/>
          <p:nvPr/>
        </p:nvGrpSpPr>
        <p:grpSpPr>
          <a:xfrm>
            <a:off x="332550" y="639825"/>
            <a:ext cx="8422200" cy="3869804"/>
            <a:chOff x="-277050" y="30225"/>
            <a:chExt cx="8422200" cy="2604000"/>
          </a:xfrm>
        </p:grpSpPr>
        <p:sp>
          <p:nvSpPr>
            <p:cNvPr id="441" name="Google Shape;441;p50"/>
            <p:cNvSpPr/>
            <p:nvPr/>
          </p:nvSpPr>
          <p:spPr>
            <a:xfrm>
              <a:off x="-277050" y="30225"/>
              <a:ext cx="8422200" cy="2604000"/>
            </a:xfrm>
            <a:prstGeom prst="roundRect">
              <a:avLst>
                <a:gd fmla="val 16667" name="adj"/>
              </a:avLst>
            </a:prstGeom>
            <a:solidFill>
              <a:srgbClr val="30303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Libre Baskerville"/>
                <a:ea typeface="Libre Baskerville"/>
                <a:cs typeface="Libre Baskerville"/>
                <a:sym typeface="Libre Baskerville"/>
              </a:endParaRPr>
            </a:p>
          </p:txBody>
        </p:sp>
        <p:sp>
          <p:nvSpPr>
            <p:cNvPr id="442" name="Google Shape;442;p50"/>
            <p:cNvSpPr txBox="1"/>
            <p:nvPr/>
          </p:nvSpPr>
          <p:spPr>
            <a:xfrm>
              <a:off x="-55125" y="157722"/>
              <a:ext cx="35325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F6F1"/>
                  </a:solidFill>
                  <a:latin typeface="Libre Baskerville"/>
                  <a:ea typeface="Libre Baskerville"/>
                  <a:cs typeface="Libre Baskerville"/>
                  <a:sym typeface="Libre Baskerville"/>
                </a:rPr>
                <a:t>Recommendation </a:t>
              </a:r>
              <a:endParaRPr sz="2400">
                <a:solidFill>
                  <a:srgbClr val="F6F6F1"/>
                </a:solidFill>
                <a:latin typeface="Libre Baskerville"/>
                <a:ea typeface="Libre Baskerville"/>
                <a:cs typeface="Libre Baskerville"/>
                <a:sym typeface="Libre Baskerville"/>
              </a:endParaRPr>
            </a:p>
          </p:txBody>
        </p:sp>
        <p:sp>
          <p:nvSpPr>
            <p:cNvPr id="443" name="Google Shape;443;p50"/>
            <p:cNvSpPr txBox="1"/>
            <p:nvPr/>
          </p:nvSpPr>
          <p:spPr>
            <a:xfrm>
              <a:off x="-141050" y="570465"/>
              <a:ext cx="8200200" cy="20055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F6F6F1"/>
                </a:buClr>
                <a:buSzPts val="1700"/>
                <a:buFont typeface="Libre Baskerville"/>
                <a:buChar char="●"/>
              </a:pPr>
              <a:r>
                <a:rPr lang="en" sz="1700">
                  <a:solidFill>
                    <a:srgbClr val="F6F6F1"/>
                  </a:solidFill>
                  <a:latin typeface="Libre Baskerville"/>
                  <a:ea typeface="Libre Baskerville"/>
                  <a:cs typeface="Libre Baskerville"/>
                  <a:sym typeface="Libre Baskerville"/>
                </a:rPr>
                <a:t>Leads Registered : Increase CPC budget and Investigate why Referral is expensive.</a:t>
              </a:r>
              <a:endParaRPr sz="1700">
                <a:solidFill>
                  <a:srgbClr val="F6F6F1"/>
                </a:solidFill>
                <a:latin typeface="Libre Baskerville"/>
                <a:ea typeface="Libre Baskerville"/>
                <a:cs typeface="Libre Baskerville"/>
                <a:sym typeface="Libre Baskerville"/>
              </a:endParaRPr>
            </a:p>
            <a:p>
              <a:pPr indent="-336550" lvl="0" marL="457200" rtl="0" algn="l">
                <a:lnSpc>
                  <a:spcPct val="150000"/>
                </a:lnSpc>
                <a:spcBef>
                  <a:spcPts val="0"/>
                </a:spcBef>
                <a:spcAft>
                  <a:spcPts val="0"/>
                </a:spcAft>
                <a:buClr>
                  <a:srgbClr val="F6F6F1"/>
                </a:buClr>
                <a:buSzPts val="1700"/>
                <a:buFont typeface="Libre Baskerville"/>
                <a:buChar char="●"/>
              </a:pPr>
              <a:r>
                <a:rPr lang="en" sz="1700">
                  <a:solidFill>
                    <a:srgbClr val="F6F6F1"/>
                  </a:solidFill>
                  <a:latin typeface="Libre Baskerville"/>
                  <a:ea typeface="Libre Baskerville"/>
                  <a:cs typeface="Libre Baskerville"/>
                  <a:sym typeface="Libre Baskerville"/>
                </a:rPr>
                <a:t>Qualification : Strengthen registration validation to improve user qualification</a:t>
              </a:r>
              <a:endParaRPr sz="1700">
                <a:solidFill>
                  <a:srgbClr val="F6F6F1"/>
                </a:solidFill>
                <a:latin typeface="Libre Baskerville"/>
                <a:ea typeface="Libre Baskerville"/>
                <a:cs typeface="Libre Baskerville"/>
                <a:sym typeface="Libre Baskerville"/>
              </a:endParaRPr>
            </a:p>
            <a:p>
              <a:pPr indent="-336550" lvl="0" marL="457200" rtl="0" algn="l">
                <a:lnSpc>
                  <a:spcPct val="150000"/>
                </a:lnSpc>
                <a:spcBef>
                  <a:spcPts val="0"/>
                </a:spcBef>
                <a:spcAft>
                  <a:spcPts val="0"/>
                </a:spcAft>
                <a:buClr>
                  <a:srgbClr val="F6F6F1"/>
                </a:buClr>
                <a:buSzPts val="1700"/>
                <a:buFont typeface="Libre Baskerville"/>
                <a:buChar char="●"/>
              </a:pPr>
              <a:r>
                <a:rPr lang="en" sz="1700">
                  <a:solidFill>
                    <a:srgbClr val="F6F6F1"/>
                  </a:solidFill>
                  <a:latin typeface="Libre Baskerville"/>
                  <a:ea typeface="Libre Baskerville"/>
                  <a:cs typeface="Libre Baskerville"/>
                  <a:sym typeface="Libre Baskerville"/>
                </a:rPr>
                <a:t>Initial Communication and approach :  </a:t>
              </a:r>
              <a:r>
                <a:rPr lang="en" sz="1700">
                  <a:solidFill>
                    <a:srgbClr val="F6F6F1"/>
                  </a:solidFill>
                  <a:latin typeface="Libre Baskerville"/>
                  <a:ea typeface="Libre Baskerville"/>
                  <a:cs typeface="Libre Baskerville"/>
                  <a:sym typeface="Libre Baskerville"/>
                </a:rPr>
                <a:t>For “Not Answered” - that majority reason in early clusters, Add more alternative contact method  to approach. </a:t>
              </a:r>
              <a:endParaRPr sz="1700">
                <a:solidFill>
                  <a:srgbClr val="F6F6F1"/>
                </a:solidFill>
                <a:latin typeface="Libre Baskerville"/>
                <a:ea typeface="Libre Baskerville"/>
                <a:cs typeface="Libre Baskerville"/>
                <a:sym typeface="Libre Baskerville"/>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47" name="Shape 447"/>
        <p:cNvGrpSpPr/>
        <p:nvPr/>
      </p:nvGrpSpPr>
      <p:grpSpPr>
        <a:xfrm>
          <a:off x="0" y="0"/>
          <a:ext cx="0" cy="0"/>
          <a:chOff x="0" y="0"/>
          <a:chExt cx="0" cy="0"/>
        </a:xfrm>
      </p:grpSpPr>
      <p:sp>
        <p:nvSpPr>
          <p:cNvPr id="448" name="Google Shape;448;p51"/>
          <p:cNvSpPr txBox="1"/>
          <p:nvPr>
            <p:ph type="title"/>
          </p:nvPr>
        </p:nvSpPr>
        <p:spPr>
          <a:xfrm>
            <a:off x="139100" y="166200"/>
            <a:ext cx="5121300" cy="29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100"/>
              <a:t>6. Insight and Recommendation</a:t>
            </a:r>
            <a:endParaRPr sz="2100"/>
          </a:p>
        </p:txBody>
      </p:sp>
      <p:grpSp>
        <p:nvGrpSpPr>
          <p:cNvPr id="449" name="Google Shape;449;p51"/>
          <p:cNvGrpSpPr/>
          <p:nvPr/>
        </p:nvGrpSpPr>
        <p:grpSpPr>
          <a:xfrm>
            <a:off x="332550" y="639825"/>
            <a:ext cx="8422200" cy="3869804"/>
            <a:chOff x="-277050" y="30225"/>
            <a:chExt cx="8422200" cy="2604000"/>
          </a:xfrm>
        </p:grpSpPr>
        <p:sp>
          <p:nvSpPr>
            <p:cNvPr id="450" name="Google Shape;450;p51"/>
            <p:cNvSpPr/>
            <p:nvPr/>
          </p:nvSpPr>
          <p:spPr>
            <a:xfrm>
              <a:off x="-277050" y="30225"/>
              <a:ext cx="8422200" cy="2604000"/>
            </a:xfrm>
            <a:prstGeom prst="roundRect">
              <a:avLst>
                <a:gd fmla="val 16667" name="adj"/>
              </a:avLst>
            </a:prstGeom>
            <a:solidFill>
              <a:srgbClr val="30303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Libre Baskerville"/>
                <a:ea typeface="Libre Baskerville"/>
                <a:cs typeface="Libre Baskerville"/>
                <a:sym typeface="Libre Baskerville"/>
              </a:endParaRPr>
            </a:p>
          </p:txBody>
        </p:sp>
        <p:sp>
          <p:nvSpPr>
            <p:cNvPr id="451" name="Google Shape;451;p51"/>
            <p:cNvSpPr txBox="1"/>
            <p:nvPr/>
          </p:nvSpPr>
          <p:spPr>
            <a:xfrm>
              <a:off x="-55125" y="157722"/>
              <a:ext cx="35325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F6F1"/>
                  </a:solidFill>
                  <a:latin typeface="Libre Baskerville"/>
                  <a:ea typeface="Libre Baskerville"/>
                  <a:cs typeface="Libre Baskerville"/>
                  <a:sym typeface="Libre Baskerville"/>
                </a:rPr>
                <a:t>Recommendation</a:t>
              </a:r>
              <a:endParaRPr sz="2400">
                <a:solidFill>
                  <a:srgbClr val="F6F6F1"/>
                </a:solidFill>
                <a:latin typeface="Libre Baskerville"/>
                <a:ea typeface="Libre Baskerville"/>
                <a:cs typeface="Libre Baskerville"/>
                <a:sym typeface="Libre Baskerville"/>
              </a:endParaRPr>
            </a:p>
          </p:txBody>
        </p:sp>
        <p:sp>
          <p:nvSpPr>
            <p:cNvPr id="452" name="Google Shape;452;p51"/>
            <p:cNvSpPr txBox="1"/>
            <p:nvPr/>
          </p:nvSpPr>
          <p:spPr>
            <a:xfrm>
              <a:off x="-141050" y="570465"/>
              <a:ext cx="8200200" cy="20055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F6F6F1"/>
                </a:buClr>
                <a:buSzPts val="1700"/>
                <a:buFont typeface="Libre Baskerville"/>
                <a:buChar char="●"/>
              </a:pPr>
              <a:r>
                <a:rPr lang="en" sz="1700">
                  <a:solidFill>
                    <a:srgbClr val="F6F6F1"/>
                  </a:solidFill>
                  <a:latin typeface="Libre Baskerville"/>
                  <a:ea typeface="Libre Baskerville"/>
                  <a:cs typeface="Libre Baskerville"/>
                  <a:sym typeface="Libre Baskerville"/>
                </a:rPr>
                <a:t>Approach - Discussion : Strengthen sales engagement by improving follow-up processes, lead qualification, response time management, and customized proposal methods across industries.</a:t>
              </a:r>
              <a:endParaRPr sz="1700">
                <a:solidFill>
                  <a:srgbClr val="F6F6F1"/>
                </a:solidFill>
                <a:latin typeface="Libre Baskerville"/>
                <a:ea typeface="Libre Baskerville"/>
                <a:cs typeface="Libre Baskerville"/>
                <a:sym typeface="Libre Baskerville"/>
              </a:endParaRPr>
            </a:p>
            <a:p>
              <a:pPr indent="-336550" lvl="0" marL="457200" rtl="0" algn="l">
                <a:lnSpc>
                  <a:spcPct val="150000"/>
                </a:lnSpc>
                <a:spcBef>
                  <a:spcPts val="0"/>
                </a:spcBef>
                <a:spcAft>
                  <a:spcPts val="0"/>
                </a:spcAft>
                <a:buClr>
                  <a:srgbClr val="F6F6F1"/>
                </a:buClr>
                <a:buSzPts val="1700"/>
                <a:buFont typeface="Libre Baskerville"/>
                <a:buChar char="●"/>
              </a:pPr>
              <a:r>
                <a:rPr lang="en" sz="1700">
                  <a:solidFill>
                    <a:srgbClr val="F6F6F1"/>
                  </a:solidFill>
                  <a:latin typeface="Libre Baskerville"/>
                  <a:ea typeface="Libre Baskerville"/>
                  <a:cs typeface="Libre Baskerville"/>
                  <a:sym typeface="Libre Baskerville"/>
                </a:rPr>
                <a:t>Offer and quotation : </a:t>
              </a:r>
              <a:r>
                <a:rPr lang="en" sz="1700">
                  <a:solidFill>
                    <a:srgbClr val="F6F6F1"/>
                  </a:solidFill>
                  <a:latin typeface="Libre Baskerville"/>
                  <a:ea typeface="Libre Baskerville"/>
                  <a:cs typeface="Libre Baskerville"/>
                  <a:sym typeface="Libre Baskerville"/>
                </a:rPr>
                <a:t>Open structured post-offer negotiations to validate price fit and improve deal conversion.</a:t>
              </a:r>
              <a:endParaRPr sz="1700">
                <a:solidFill>
                  <a:srgbClr val="F6F6F1"/>
                </a:solidFill>
                <a:latin typeface="Libre Baskerville"/>
                <a:ea typeface="Libre Baskerville"/>
                <a:cs typeface="Libre Baskerville"/>
                <a:sym typeface="Libre Baskerville"/>
              </a:endParaRPr>
            </a:p>
            <a:p>
              <a:pPr indent="0" lvl="0" marL="0" rtl="0" algn="l">
                <a:lnSpc>
                  <a:spcPct val="150000"/>
                </a:lnSpc>
                <a:spcBef>
                  <a:spcPts val="0"/>
                </a:spcBef>
                <a:spcAft>
                  <a:spcPts val="0"/>
                </a:spcAft>
                <a:buNone/>
              </a:pPr>
              <a:r>
                <a:t/>
              </a:r>
              <a:endParaRPr sz="1700">
                <a:solidFill>
                  <a:srgbClr val="F6F6F1"/>
                </a:solidFill>
                <a:latin typeface="Libre Baskerville"/>
                <a:ea typeface="Libre Baskerville"/>
                <a:cs typeface="Libre Baskerville"/>
                <a:sym typeface="Libre Baskerville"/>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6" name="Shape 456"/>
        <p:cNvGrpSpPr/>
        <p:nvPr/>
      </p:nvGrpSpPr>
      <p:grpSpPr>
        <a:xfrm>
          <a:off x="0" y="0"/>
          <a:ext cx="0" cy="0"/>
          <a:chOff x="0" y="0"/>
          <a:chExt cx="0" cy="0"/>
        </a:xfrm>
      </p:grpSpPr>
      <p:sp>
        <p:nvSpPr>
          <p:cNvPr id="457" name="Google Shape;457;p52"/>
          <p:cNvSpPr txBox="1"/>
          <p:nvPr>
            <p:ph type="title"/>
          </p:nvPr>
        </p:nvSpPr>
        <p:spPr>
          <a:xfrm>
            <a:off x="139100" y="166200"/>
            <a:ext cx="5121300" cy="29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100"/>
              <a:t>Tableau Dashboard</a:t>
            </a:r>
            <a:endParaRPr sz="2100"/>
          </a:p>
        </p:txBody>
      </p:sp>
      <p:pic>
        <p:nvPicPr>
          <p:cNvPr id="458" name="Google Shape;458;p52"/>
          <p:cNvPicPr preferRelativeResize="0"/>
          <p:nvPr/>
        </p:nvPicPr>
        <p:blipFill>
          <a:blip r:embed="rId3">
            <a:alphaModFix/>
          </a:blip>
          <a:stretch>
            <a:fillRect/>
          </a:stretch>
        </p:blipFill>
        <p:spPr>
          <a:xfrm>
            <a:off x="311984" y="585049"/>
            <a:ext cx="8551354" cy="4381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 name="Shape 462"/>
        <p:cNvGrpSpPr/>
        <p:nvPr/>
      </p:nvGrpSpPr>
      <p:grpSpPr>
        <a:xfrm>
          <a:off x="0" y="0"/>
          <a:ext cx="0" cy="0"/>
          <a:chOff x="0" y="0"/>
          <a:chExt cx="0" cy="0"/>
        </a:xfrm>
      </p:grpSpPr>
      <p:sp>
        <p:nvSpPr>
          <p:cNvPr id="463" name="Google Shape;463;p53"/>
          <p:cNvSpPr txBox="1"/>
          <p:nvPr/>
        </p:nvSpPr>
        <p:spPr>
          <a:xfrm>
            <a:off x="0" y="454199"/>
            <a:ext cx="91440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SELECT  f.funnel_id, f.leads_id, </a:t>
            </a:r>
            <a:endParaRPr/>
          </a:p>
          <a:p>
            <a:pPr indent="0" lvl="0" marL="0" rtl="0" algn="l">
              <a:spcBef>
                <a:spcPts val="0"/>
              </a:spcBef>
              <a:spcAft>
                <a:spcPts val="0"/>
              </a:spcAft>
              <a:buNone/>
            </a:pPr>
            <a:r>
              <a:rPr lang="en"/>
              <a:t>l.session_source_code, ss.session_source,</a:t>
            </a:r>
            <a:endParaRPr/>
          </a:p>
          <a:p>
            <a:pPr indent="0" lvl="0" marL="0" rtl="0" algn="l">
              <a:spcBef>
                <a:spcPts val="0"/>
              </a:spcBef>
              <a:spcAft>
                <a:spcPts val="0"/>
              </a:spcAft>
              <a:buNone/>
            </a:pPr>
            <a:r>
              <a:rPr lang="en"/>
              <a:t>l.industry_code, i.industry, </a:t>
            </a:r>
            <a:endParaRPr/>
          </a:p>
          <a:p>
            <a:pPr indent="0" lvl="0" marL="0" rtl="0" algn="l">
              <a:spcBef>
                <a:spcPts val="0"/>
              </a:spcBef>
              <a:spcAft>
                <a:spcPts val="0"/>
              </a:spcAft>
              <a:buNone/>
            </a:pPr>
            <a:r>
              <a:rPr lang="en"/>
              <a:t>l.leads_registered,</a:t>
            </a:r>
            <a:endParaRPr/>
          </a:p>
          <a:p>
            <a:pPr indent="0" lvl="0" marL="0" rtl="0" algn="l">
              <a:spcBef>
                <a:spcPts val="0"/>
              </a:spcBef>
              <a:spcAft>
                <a:spcPts val="0"/>
              </a:spcAft>
              <a:buNone/>
            </a:pPr>
            <a:r>
              <a:rPr lang="en"/>
              <a:t>l.number_of_employee,</a:t>
            </a:r>
            <a:endParaRPr/>
          </a:p>
          <a:p>
            <a:pPr indent="0" lvl="0" marL="0" rtl="0" algn="l">
              <a:spcBef>
                <a:spcPts val="0"/>
              </a:spcBef>
              <a:spcAft>
                <a:spcPts val="0"/>
              </a:spcAft>
              <a:buNone/>
            </a:pPr>
            <a:r>
              <a:rPr lang="en"/>
              <a:t>-- CASE WHEN c.reten_flag = 1 THEN YEAR(c.date) ELSE f.stage_id END stage_id, CASE WHEN c.reten_flag = 1 THEN CONCAT("Renewable ", CAST(YEAR(c.date) AS CHAR)) ELSE s.stage END stage,</a:t>
            </a:r>
            <a:endParaRPr/>
          </a:p>
          <a:p>
            <a:pPr indent="0" lvl="0" marL="0" rtl="0" algn="l">
              <a:spcBef>
                <a:spcPts val="0"/>
              </a:spcBef>
              <a:spcAft>
                <a:spcPts val="0"/>
              </a:spcAft>
              <a:buNone/>
            </a:pPr>
            <a:r>
              <a:rPr lang="en"/>
              <a:t>CASE WHEN c.reten_flag = 1 THEN 109 ELSE f.stage_id END stage_id, CASE WHEN c.reten_flag = 1 THEN "Renewable" ELSE s.stage END stage,</a:t>
            </a:r>
            <a:endParaRPr/>
          </a:p>
          <a:p>
            <a:pPr indent="0" lvl="0" marL="0" rtl="0" algn="l">
              <a:spcBef>
                <a:spcPts val="0"/>
              </a:spcBef>
              <a:spcAft>
                <a:spcPts val="0"/>
              </a:spcAft>
              <a:buNone/>
            </a:pPr>
            <a:r>
              <a:rPr lang="en"/>
              <a:t>df.stage_id AS last_stage,</a:t>
            </a:r>
            <a:endParaRPr/>
          </a:p>
          <a:p>
            <a:pPr indent="0" lvl="0" marL="0" rtl="0" algn="l">
              <a:spcBef>
                <a:spcPts val="0"/>
              </a:spcBef>
              <a:spcAft>
                <a:spcPts val="0"/>
              </a:spcAft>
              <a:buNone/>
            </a:pPr>
            <a:r>
              <a:rPr lang="en"/>
              <a:t>f.timestamp,</a:t>
            </a:r>
            <a:endParaRPr/>
          </a:p>
          <a:p>
            <a:pPr indent="0" lvl="0" marL="0" rtl="0" algn="l">
              <a:spcBef>
                <a:spcPts val="0"/>
              </a:spcBef>
              <a:spcAft>
                <a:spcPts val="0"/>
              </a:spcAft>
              <a:buNone/>
            </a:pPr>
            <a:r>
              <a:rPr lang="en"/>
              <a:t>f.reason,</a:t>
            </a:r>
            <a:endParaRPr/>
          </a:p>
          <a:p>
            <a:pPr indent="0" lvl="0" marL="0" rtl="0" algn="l">
              <a:spcBef>
                <a:spcPts val="0"/>
              </a:spcBef>
              <a:spcAft>
                <a:spcPts val="0"/>
              </a:spcAft>
              <a:buNone/>
            </a:pPr>
            <a:r>
              <a:rPr lang="en"/>
              <a:t>c.subscription_type,</a:t>
            </a:r>
            <a:endParaRPr/>
          </a:p>
          <a:p>
            <a:pPr indent="0" lvl="0" marL="0" rtl="0" algn="l">
              <a:spcBef>
                <a:spcPts val="0"/>
              </a:spcBef>
              <a:spcAft>
                <a:spcPts val="0"/>
              </a:spcAft>
              <a:buNone/>
            </a:pPr>
            <a:r>
              <a:rPr lang="en"/>
              <a:t>c.user_price, </a:t>
            </a:r>
            <a:endParaRPr/>
          </a:p>
          <a:p>
            <a:pPr indent="0" lvl="0" marL="0" rtl="0" algn="l">
              <a:spcBef>
                <a:spcPts val="0"/>
              </a:spcBef>
              <a:spcAft>
                <a:spcPts val="0"/>
              </a:spcAft>
              <a:buNone/>
            </a:pPr>
            <a:r>
              <a:rPr lang="en"/>
              <a:t>d.user_price_after,</a:t>
            </a:r>
            <a:endParaRPr/>
          </a:p>
          <a:p>
            <a:pPr indent="0" lvl="0" marL="0" rtl="0" algn="l">
              <a:spcBef>
                <a:spcPts val="0"/>
              </a:spcBef>
              <a:spcAft>
                <a:spcPts val="0"/>
              </a:spcAft>
              <a:buNone/>
            </a:pPr>
            <a:r>
              <a:rPr lang="en"/>
              <a:t>d.discount_type_code,</a:t>
            </a:r>
            <a:endParaRPr/>
          </a:p>
          <a:p>
            <a:pPr indent="0" lvl="0" marL="0" rtl="0" algn="l">
              <a:spcBef>
                <a:spcPts val="0"/>
              </a:spcBef>
              <a:spcAft>
                <a:spcPts val="0"/>
              </a:spcAft>
              <a:buNone/>
            </a:pPr>
            <a:r>
              <a:rPr lang="en"/>
              <a:t>dt.discount_type,</a:t>
            </a:r>
            <a:endParaRPr/>
          </a:p>
          <a:p>
            <a:pPr indent="0" lvl="0" marL="0" rtl="0" algn="l">
              <a:spcBef>
                <a:spcPts val="0"/>
              </a:spcBef>
              <a:spcAft>
                <a:spcPts val="0"/>
              </a:spcAft>
              <a:buNone/>
            </a:pPr>
            <a:r>
              <a:rPr lang="en"/>
              <a:t>dt.month_discount,</a:t>
            </a:r>
            <a:endParaRPr/>
          </a:p>
          <a:p>
            <a:pPr indent="0" lvl="0" marL="0" rtl="0" algn="l">
              <a:spcBef>
                <a:spcPts val="0"/>
              </a:spcBef>
              <a:spcAft>
                <a:spcPts val="0"/>
              </a:spcAft>
              <a:buNone/>
            </a:pPr>
            <a:r>
              <a:rPr lang="en"/>
              <a:t>c.gmv,</a:t>
            </a:r>
            <a:endParaRPr/>
          </a:p>
          <a:p>
            <a:pPr indent="0" lvl="0" marL="0" rtl="0" algn="l">
              <a:spcBef>
                <a:spcPts val="0"/>
              </a:spcBef>
              <a:spcAft>
                <a:spcPts val="0"/>
              </a:spcAft>
              <a:buNone/>
            </a:pPr>
            <a:r>
              <a:t/>
            </a:r>
            <a:endParaRPr/>
          </a:p>
        </p:txBody>
      </p:sp>
      <p:sp>
        <p:nvSpPr>
          <p:cNvPr id="464" name="Google Shape;464;p53"/>
          <p:cNvSpPr txBox="1"/>
          <p:nvPr>
            <p:ph type="title"/>
          </p:nvPr>
        </p:nvSpPr>
        <p:spPr>
          <a:xfrm>
            <a:off x="0" y="166200"/>
            <a:ext cx="5121300" cy="29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100"/>
              <a:t>Appendix - query</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54"/>
          <p:cNvSpPr txBox="1"/>
          <p:nvPr/>
        </p:nvSpPr>
        <p:spPr>
          <a:xfrm>
            <a:off x="0" y="384978"/>
            <a:ext cx="91440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sv.nps,sv.pre_sales_info,sv.sales_knowledge,sv.respon_time,sv.communication</a:t>
            </a:r>
            <a:endParaRPr/>
          </a:p>
          <a:p>
            <a:pPr indent="0" lvl="0" marL="0" rtl="0" algn="l">
              <a:spcBef>
                <a:spcPts val="0"/>
              </a:spcBef>
              <a:spcAft>
                <a:spcPts val="0"/>
              </a:spcAft>
              <a:buNone/>
            </a:pPr>
            <a:r>
              <a:rPr lang="en"/>
              <a:t>FROM funnel f</a:t>
            </a:r>
            <a:endParaRPr/>
          </a:p>
          <a:p>
            <a:pPr indent="0" lvl="0" marL="0" rtl="0" algn="l">
              <a:spcBef>
                <a:spcPts val="0"/>
              </a:spcBef>
              <a:spcAft>
                <a:spcPts val="0"/>
              </a:spcAft>
              <a:buNone/>
            </a:pPr>
            <a:r>
              <a:rPr lang="en"/>
              <a:t>INNER JOIN leads l ON f.leads_id = l.leads_id</a:t>
            </a:r>
            <a:endParaRPr/>
          </a:p>
          <a:p>
            <a:pPr indent="0" lvl="0" marL="0" rtl="0" algn="l">
              <a:spcBef>
                <a:spcPts val="0"/>
              </a:spcBef>
              <a:spcAft>
                <a:spcPts val="0"/>
              </a:spcAft>
              <a:buNone/>
            </a:pPr>
            <a:r>
              <a:rPr lang="en"/>
              <a:t>INNER JOIN stage s ON f.stage_id = s.stage_id</a:t>
            </a:r>
            <a:endParaRPr/>
          </a:p>
          <a:p>
            <a:pPr indent="0" lvl="0" marL="0" rtl="0" algn="l">
              <a:spcBef>
                <a:spcPts val="0"/>
              </a:spcBef>
              <a:spcAft>
                <a:spcPts val="0"/>
              </a:spcAft>
              <a:buNone/>
            </a:pPr>
            <a:r>
              <a:rPr lang="en"/>
              <a:t>LEFT JOIN contract c ON l.leads_id = c.leads_id AND f.stage_id = 108</a:t>
            </a:r>
            <a:endParaRPr/>
          </a:p>
          <a:p>
            <a:pPr indent="0" lvl="0" marL="0" rtl="0" algn="l">
              <a:spcBef>
                <a:spcPts val="0"/>
              </a:spcBef>
              <a:spcAft>
                <a:spcPts val="0"/>
              </a:spcAft>
              <a:buNone/>
            </a:pPr>
            <a:r>
              <a:rPr lang="en"/>
              <a:t>LEFT JOIN discounts d ON c.contract_id = d.contract_id</a:t>
            </a:r>
            <a:endParaRPr/>
          </a:p>
          <a:p>
            <a:pPr indent="0" lvl="0" marL="0" rtl="0" algn="l">
              <a:spcBef>
                <a:spcPts val="0"/>
              </a:spcBef>
              <a:spcAft>
                <a:spcPts val="0"/>
              </a:spcAft>
              <a:buNone/>
            </a:pPr>
            <a:r>
              <a:rPr lang="en"/>
              <a:t>LEFT JOIN discount_type dt ON d.discount_type_code = dt.discount_Type_code</a:t>
            </a:r>
            <a:endParaRPr/>
          </a:p>
          <a:p>
            <a:pPr indent="0" lvl="0" marL="0" rtl="0" algn="l">
              <a:spcBef>
                <a:spcPts val="0"/>
              </a:spcBef>
              <a:spcAft>
                <a:spcPts val="0"/>
              </a:spcAft>
              <a:buNone/>
            </a:pPr>
            <a:r>
              <a:rPr lang="en"/>
              <a:t>LEFT JOIN sessions_source ss ON l.session_source_code = ss.session_source_code</a:t>
            </a:r>
            <a:endParaRPr/>
          </a:p>
          <a:p>
            <a:pPr indent="0" lvl="0" marL="0" rtl="0" algn="l">
              <a:spcBef>
                <a:spcPts val="0"/>
              </a:spcBef>
              <a:spcAft>
                <a:spcPts val="0"/>
              </a:spcAft>
              <a:buNone/>
            </a:pPr>
            <a:r>
              <a:rPr lang="en"/>
              <a:t>LEFT JOIN industries i ON l.industry_code = i.industry_code</a:t>
            </a:r>
            <a:endParaRPr/>
          </a:p>
          <a:p>
            <a:pPr indent="0" lvl="0" marL="0" rtl="0" algn="l">
              <a:spcBef>
                <a:spcPts val="0"/>
              </a:spcBef>
              <a:spcAft>
                <a:spcPts val="0"/>
              </a:spcAft>
              <a:buNone/>
            </a:pPr>
            <a:r>
              <a:rPr lang="en"/>
              <a:t>LEFT JOIN survey sv ON l.leads_id = sv.leads_id </a:t>
            </a:r>
            <a:endParaRPr/>
          </a:p>
          <a:p>
            <a:pPr indent="0" lvl="0" marL="0" rtl="0" algn="l">
              <a:spcBef>
                <a:spcPts val="0"/>
              </a:spcBef>
              <a:spcAft>
                <a:spcPts val="0"/>
              </a:spcAft>
              <a:buNone/>
            </a:pPr>
            <a:r>
              <a:rPr lang="en"/>
              <a:t>INNER JOIN </a:t>
            </a:r>
            <a:endParaRPr/>
          </a:p>
          <a:p>
            <a:pPr indent="0" lvl="0" marL="0" rtl="0" algn="l">
              <a:spcBef>
                <a:spcPts val="0"/>
              </a:spcBef>
              <a:spcAft>
                <a:spcPts val="0"/>
              </a:spcAft>
              <a:buNone/>
            </a:pPr>
            <a:r>
              <a:rPr lang="en"/>
              <a:t>(   SELECT leads_id, MAX(stage_id) stage_id</a:t>
            </a:r>
            <a:endParaRPr/>
          </a:p>
          <a:p>
            <a:pPr indent="0" lvl="0" marL="0" rtl="0" algn="l">
              <a:spcBef>
                <a:spcPts val="0"/>
              </a:spcBef>
              <a:spcAft>
                <a:spcPts val="0"/>
              </a:spcAft>
              <a:buNone/>
            </a:pPr>
            <a:r>
              <a:rPr lang="en"/>
              <a:t>  FROM  (   SELECT leads_id, stage_id</a:t>
            </a:r>
            <a:endParaRPr/>
          </a:p>
          <a:p>
            <a:pPr indent="0" lvl="0" marL="0" rtl="0" algn="l">
              <a:spcBef>
                <a:spcPts val="0"/>
              </a:spcBef>
              <a:spcAft>
                <a:spcPts val="0"/>
              </a:spcAft>
              <a:buNone/>
            </a:pPr>
            <a:r>
              <a:rPr lang="en"/>
              <a:t>   FROM funnel</a:t>
            </a:r>
            <a:endParaRPr/>
          </a:p>
          <a:p>
            <a:pPr indent="0" lvl="0" marL="0" rtl="0" algn="l">
              <a:spcBef>
                <a:spcPts val="0"/>
              </a:spcBef>
              <a:spcAft>
                <a:spcPts val="0"/>
              </a:spcAft>
              <a:buNone/>
            </a:pPr>
            <a:r>
              <a:rPr lang="en"/>
              <a:t>   UNION ALL</a:t>
            </a:r>
            <a:endParaRPr/>
          </a:p>
          <a:p>
            <a:pPr indent="0" lvl="0" marL="0" rtl="0" algn="l">
              <a:spcBef>
                <a:spcPts val="0"/>
              </a:spcBef>
              <a:spcAft>
                <a:spcPts val="0"/>
              </a:spcAft>
              <a:buNone/>
            </a:pPr>
            <a:r>
              <a:rPr lang="en"/>
              <a:t>   SELECT leads_id,109 AS stage_id</a:t>
            </a:r>
            <a:endParaRPr/>
          </a:p>
          <a:p>
            <a:pPr indent="0" lvl="0" marL="0" rtl="0" algn="l">
              <a:spcBef>
                <a:spcPts val="0"/>
              </a:spcBef>
              <a:spcAft>
                <a:spcPts val="0"/>
              </a:spcAft>
              <a:buNone/>
            </a:pPr>
            <a:r>
              <a:rPr lang="en"/>
              <a:t>   -- YEAR(DATE) stage_id</a:t>
            </a:r>
            <a:endParaRPr/>
          </a:p>
          <a:p>
            <a:pPr indent="0" lvl="0" marL="0" rtl="0" algn="l">
              <a:spcBef>
                <a:spcPts val="0"/>
              </a:spcBef>
              <a:spcAft>
                <a:spcPts val="0"/>
              </a:spcAft>
              <a:buNone/>
            </a:pPr>
            <a:r>
              <a:rPr lang="en"/>
              <a:t>   FROM contract </a:t>
            </a:r>
            <a:endParaRPr/>
          </a:p>
          <a:p>
            <a:pPr indent="0" lvl="0" marL="0" rtl="0" algn="l">
              <a:spcBef>
                <a:spcPts val="0"/>
              </a:spcBef>
              <a:spcAft>
                <a:spcPts val="0"/>
              </a:spcAft>
              <a:buNone/>
            </a:pPr>
            <a:r>
              <a:rPr lang="en"/>
              <a:t>   WHERE reten_flag = 1  ) f</a:t>
            </a:r>
            <a:endParaRPr/>
          </a:p>
          <a:p>
            <a:pPr indent="0" lvl="0" marL="0" rtl="0" algn="l">
              <a:spcBef>
                <a:spcPts val="0"/>
              </a:spcBef>
              <a:spcAft>
                <a:spcPts val="0"/>
              </a:spcAft>
              <a:buNone/>
            </a:pPr>
            <a:r>
              <a:rPr lang="en"/>
              <a:t>  GROUP BY leads_id) df ON l.leads_id = df.leads_id</a:t>
            </a:r>
            <a:endParaRPr/>
          </a:p>
          <a:p>
            <a:pPr indent="0" lvl="0" marL="0" rtl="0" algn="l">
              <a:spcBef>
                <a:spcPts val="0"/>
              </a:spcBef>
              <a:spcAft>
                <a:spcPts val="0"/>
              </a:spcAft>
              <a:buNone/>
            </a:pPr>
            <a:r>
              <a:rPr lang="en"/>
              <a:t>ORDER BY f.leads_id,s.stage_id</a:t>
            </a:r>
            <a:endParaRPr/>
          </a:p>
        </p:txBody>
      </p:sp>
      <p:sp>
        <p:nvSpPr>
          <p:cNvPr id="470" name="Google Shape;470;p54"/>
          <p:cNvSpPr txBox="1"/>
          <p:nvPr>
            <p:ph type="title"/>
          </p:nvPr>
        </p:nvSpPr>
        <p:spPr>
          <a:xfrm>
            <a:off x="0" y="141649"/>
            <a:ext cx="5121300" cy="29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100"/>
              <a:t>Appendix - query</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4" name="Shape 474"/>
        <p:cNvGrpSpPr/>
        <p:nvPr/>
      </p:nvGrpSpPr>
      <p:grpSpPr>
        <a:xfrm>
          <a:off x="0" y="0"/>
          <a:ext cx="0" cy="0"/>
          <a:chOff x="0" y="0"/>
          <a:chExt cx="0" cy="0"/>
        </a:xfrm>
      </p:grpSpPr>
      <p:sp>
        <p:nvSpPr>
          <p:cNvPr id="475" name="Google Shape;475;p55"/>
          <p:cNvSpPr txBox="1"/>
          <p:nvPr>
            <p:ph type="title"/>
          </p:nvPr>
        </p:nvSpPr>
        <p:spPr>
          <a:xfrm>
            <a:off x="1182150" y="1765350"/>
            <a:ext cx="6779700" cy="176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 You</a:t>
            </a:r>
            <a:endParaRPr/>
          </a:p>
        </p:txBody>
      </p:sp>
      <p:pic>
        <p:nvPicPr>
          <p:cNvPr descr="A modern glass building under a sunny blue sky. " id="476" name="Google Shape;476;p55"/>
          <p:cNvPicPr preferRelativeResize="0"/>
          <p:nvPr/>
        </p:nvPicPr>
        <p:blipFill rotWithShape="1">
          <a:blip r:embed="rId3">
            <a:alphaModFix/>
          </a:blip>
          <a:srcRect b="36562" l="0" r="0" t="46565"/>
          <a:stretch/>
        </p:blipFill>
        <p:spPr>
          <a:xfrm>
            <a:off x="9127" y="0"/>
            <a:ext cx="9143997" cy="1028275"/>
          </a:xfrm>
          <a:prstGeom prst="rect">
            <a:avLst/>
          </a:prstGeom>
          <a:noFill/>
          <a:ln>
            <a:noFill/>
          </a:ln>
        </p:spPr>
      </p:pic>
      <p:cxnSp>
        <p:nvCxnSpPr>
          <p:cNvPr id="477" name="Google Shape;477;p55"/>
          <p:cNvCxnSpPr/>
          <p:nvPr/>
        </p:nvCxnSpPr>
        <p:spPr>
          <a:xfrm rot="10800000">
            <a:off x="283720" y="4607525"/>
            <a:ext cx="8577300" cy="0"/>
          </a:xfrm>
          <a:prstGeom prst="straightConnector1">
            <a:avLst/>
          </a:prstGeom>
          <a:noFill/>
          <a:ln cap="flat" cmpd="sng" w="9525">
            <a:solidFill>
              <a:schemeClr val="lt1"/>
            </a:solidFill>
            <a:prstDash val="solid"/>
            <a:round/>
            <a:headEnd len="med" w="med" type="none"/>
            <a:tailEnd len="med" w="med" type="none"/>
          </a:ln>
        </p:spPr>
      </p:cxnSp>
      <p:pic>
        <p:nvPicPr>
          <p:cNvPr descr="Gambar:LinkedIn logo initials.png - Wikipédia Sunda, énsiklopédi bébas" id="478" name="Google Shape;478;p55">
            <a:hlinkClick r:id="rId4"/>
          </p:cNvPr>
          <p:cNvPicPr preferRelativeResize="0"/>
          <p:nvPr/>
        </p:nvPicPr>
        <p:blipFill>
          <a:blip r:embed="rId5">
            <a:alphaModFix/>
          </a:blip>
          <a:stretch>
            <a:fillRect/>
          </a:stretch>
        </p:blipFill>
        <p:spPr>
          <a:xfrm>
            <a:off x="8095034" y="3734055"/>
            <a:ext cx="729975" cy="729975"/>
          </a:xfrm>
          <a:prstGeom prst="rect">
            <a:avLst/>
          </a:prstGeom>
          <a:noFill/>
          <a:ln>
            <a:noFill/>
          </a:ln>
        </p:spPr>
      </p:pic>
      <p:sp>
        <p:nvSpPr>
          <p:cNvPr id="479" name="Google Shape;479;p55"/>
          <p:cNvSpPr txBox="1"/>
          <p:nvPr/>
        </p:nvSpPr>
        <p:spPr>
          <a:xfrm>
            <a:off x="5321353" y="3889855"/>
            <a:ext cx="26946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u="sng">
                <a:solidFill>
                  <a:srgbClr val="0097A7"/>
                </a:solidFill>
                <a:hlinkClick r:id="rId6">
                  <a:extLst>
                    <a:ext uri="{A12FA001-AC4F-418D-AE19-62706E023703}">
                      <ahyp:hlinkClr val="tx"/>
                    </a:ext>
                  </a:extLst>
                </a:hlinkClick>
              </a:rPr>
              <a:t>Connect to My LinkedIn</a:t>
            </a:r>
            <a:endParaRPr sz="1800">
              <a:solidFill>
                <a:srgbClr val="595959"/>
              </a:solidFill>
            </a:endParaRPr>
          </a:p>
        </p:txBody>
      </p:sp>
      <p:pic>
        <p:nvPicPr>
          <p:cNvPr descr="Tableau Horizontal Logo | When using this image please provi… | Flickr" id="480" name="Google Shape;480;p55">
            <a:hlinkClick r:id="rId7"/>
          </p:cNvPr>
          <p:cNvPicPr preferRelativeResize="0"/>
          <p:nvPr/>
        </p:nvPicPr>
        <p:blipFill rotWithShape="1">
          <a:blip r:embed="rId8">
            <a:alphaModFix/>
          </a:blip>
          <a:srcRect b="20752" l="6020" r="72220" t="21440"/>
          <a:stretch/>
        </p:blipFill>
        <p:spPr>
          <a:xfrm>
            <a:off x="159875" y="3858194"/>
            <a:ext cx="482216" cy="495350"/>
          </a:xfrm>
          <a:prstGeom prst="rect">
            <a:avLst/>
          </a:prstGeom>
          <a:noFill/>
          <a:ln>
            <a:noFill/>
          </a:ln>
        </p:spPr>
      </p:pic>
      <p:sp>
        <p:nvSpPr>
          <p:cNvPr id="481" name="Google Shape;481;p55">
            <a:hlinkClick r:id="rId9"/>
          </p:cNvPr>
          <p:cNvSpPr txBox="1"/>
          <p:nvPr/>
        </p:nvSpPr>
        <p:spPr>
          <a:xfrm>
            <a:off x="734150" y="3967369"/>
            <a:ext cx="437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rgbClr val="0000FF"/>
                </a:solidFill>
                <a:latin typeface="Martian Mono"/>
                <a:ea typeface="Martian Mono"/>
                <a:cs typeface="Martian Mono"/>
                <a:sym typeface="Martian Mono"/>
                <a:hlinkClick r:id="rId10">
                  <a:extLst>
                    <a:ext uri="{A12FA001-AC4F-418D-AE19-62706E023703}">
                      <ahyp:hlinkClr val="tx"/>
                    </a:ext>
                  </a:extLst>
                </a:hlinkClick>
              </a:rPr>
              <a:t>You can check the tableau public here</a:t>
            </a:r>
            <a:endParaRPr sz="1200">
              <a:solidFill>
                <a:srgbClr val="0000FF"/>
              </a:solidFill>
              <a:latin typeface="Martian Mono"/>
              <a:ea typeface="Martian Mono"/>
              <a:cs typeface="Martian Mono"/>
              <a:sym typeface="Martian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 name="Shape 280"/>
        <p:cNvGrpSpPr/>
        <p:nvPr/>
      </p:nvGrpSpPr>
      <p:grpSpPr>
        <a:xfrm>
          <a:off x="0" y="0"/>
          <a:ext cx="0" cy="0"/>
          <a:chOff x="0" y="0"/>
          <a:chExt cx="0" cy="0"/>
        </a:xfrm>
      </p:grpSpPr>
      <p:cxnSp>
        <p:nvCxnSpPr>
          <p:cNvPr id="281" name="Google Shape;281;p39"/>
          <p:cNvCxnSpPr/>
          <p:nvPr/>
        </p:nvCxnSpPr>
        <p:spPr>
          <a:xfrm rot="10800000">
            <a:off x="270887" y="1700775"/>
            <a:ext cx="4009200" cy="0"/>
          </a:xfrm>
          <a:prstGeom prst="straightConnector1">
            <a:avLst/>
          </a:prstGeom>
          <a:noFill/>
          <a:ln cap="flat" cmpd="sng" w="9525">
            <a:solidFill>
              <a:schemeClr val="lt2"/>
            </a:solidFill>
            <a:prstDash val="solid"/>
            <a:round/>
            <a:headEnd len="med" w="med" type="none"/>
            <a:tailEnd len="med" w="med" type="none"/>
          </a:ln>
        </p:spPr>
      </p:cxnSp>
      <p:cxnSp>
        <p:nvCxnSpPr>
          <p:cNvPr id="282" name="Google Shape;282;p39"/>
          <p:cNvCxnSpPr/>
          <p:nvPr/>
        </p:nvCxnSpPr>
        <p:spPr>
          <a:xfrm rot="10800000">
            <a:off x="270887" y="2638575"/>
            <a:ext cx="4009200" cy="0"/>
          </a:xfrm>
          <a:prstGeom prst="straightConnector1">
            <a:avLst/>
          </a:prstGeom>
          <a:noFill/>
          <a:ln cap="flat" cmpd="sng" w="9525">
            <a:solidFill>
              <a:schemeClr val="lt2"/>
            </a:solidFill>
            <a:prstDash val="solid"/>
            <a:round/>
            <a:headEnd len="med" w="med" type="none"/>
            <a:tailEnd len="med" w="med" type="none"/>
          </a:ln>
        </p:spPr>
      </p:cxnSp>
      <p:cxnSp>
        <p:nvCxnSpPr>
          <p:cNvPr id="283" name="Google Shape;283;p39"/>
          <p:cNvCxnSpPr/>
          <p:nvPr/>
        </p:nvCxnSpPr>
        <p:spPr>
          <a:xfrm rot="10800000">
            <a:off x="270887" y="3576375"/>
            <a:ext cx="4009200" cy="0"/>
          </a:xfrm>
          <a:prstGeom prst="straightConnector1">
            <a:avLst/>
          </a:prstGeom>
          <a:noFill/>
          <a:ln cap="flat" cmpd="sng" w="9525">
            <a:solidFill>
              <a:schemeClr val="lt2"/>
            </a:solidFill>
            <a:prstDash val="solid"/>
            <a:round/>
            <a:headEnd len="med" w="med" type="none"/>
            <a:tailEnd len="med" w="med" type="none"/>
          </a:ln>
        </p:spPr>
      </p:cxnSp>
      <p:cxnSp>
        <p:nvCxnSpPr>
          <p:cNvPr id="284" name="Google Shape;284;p39"/>
          <p:cNvCxnSpPr/>
          <p:nvPr/>
        </p:nvCxnSpPr>
        <p:spPr>
          <a:xfrm rot="10800000">
            <a:off x="4858665" y="1700775"/>
            <a:ext cx="4008300" cy="0"/>
          </a:xfrm>
          <a:prstGeom prst="straightConnector1">
            <a:avLst/>
          </a:prstGeom>
          <a:noFill/>
          <a:ln cap="flat" cmpd="sng" w="9525">
            <a:solidFill>
              <a:schemeClr val="lt2"/>
            </a:solidFill>
            <a:prstDash val="solid"/>
            <a:round/>
            <a:headEnd len="med" w="med" type="none"/>
            <a:tailEnd len="med" w="med" type="none"/>
          </a:ln>
        </p:spPr>
      </p:cxnSp>
      <p:cxnSp>
        <p:nvCxnSpPr>
          <p:cNvPr id="285" name="Google Shape;285;p39"/>
          <p:cNvCxnSpPr/>
          <p:nvPr/>
        </p:nvCxnSpPr>
        <p:spPr>
          <a:xfrm rot="10800000">
            <a:off x="4858220" y="2638575"/>
            <a:ext cx="4009200" cy="0"/>
          </a:xfrm>
          <a:prstGeom prst="straightConnector1">
            <a:avLst/>
          </a:prstGeom>
          <a:noFill/>
          <a:ln cap="flat" cmpd="sng" w="9525">
            <a:solidFill>
              <a:schemeClr val="lt2"/>
            </a:solidFill>
            <a:prstDash val="solid"/>
            <a:round/>
            <a:headEnd len="med" w="med" type="none"/>
            <a:tailEnd len="med" w="med" type="none"/>
          </a:ln>
        </p:spPr>
      </p:cxnSp>
      <p:cxnSp>
        <p:nvCxnSpPr>
          <p:cNvPr id="286" name="Google Shape;286;p39"/>
          <p:cNvCxnSpPr/>
          <p:nvPr/>
        </p:nvCxnSpPr>
        <p:spPr>
          <a:xfrm rot="10800000">
            <a:off x="4858220" y="3576375"/>
            <a:ext cx="4009200" cy="0"/>
          </a:xfrm>
          <a:prstGeom prst="straightConnector1">
            <a:avLst/>
          </a:prstGeom>
          <a:noFill/>
          <a:ln cap="flat" cmpd="sng" w="9525">
            <a:solidFill>
              <a:schemeClr val="lt2"/>
            </a:solidFill>
            <a:prstDash val="solid"/>
            <a:round/>
            <a:headEnd len="med" w="med" type="none"/>
            <a:tailEnd len="med" w="med" type="none"/>
          </a:ln>
        </p:spPr>
      </p:cxnSp>
      <p:sp>
        <p:nvSpPr>
          <p:cNvPr id="287" name="Google Shape;287;p39"/>
          <p:cNvSpPr txBox="1"/>
          <p:nvPr>
            <p:ph idx="7" type="title"/>
          </p:nvPr>
        </p:nvSpPr>
        <p:spPr>
          <a:xfrm>
            <a:off x="276075" y="457200"/>
            <a:ext cx="85944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Contents</a:t>
            </a:r>
            <a:endParaRPr/>
          </a:p>
        </p:txBody>
      </p:sp>
      <p:sp>
        <p:nvSpPr>
          <p:cNvPr id="288" name="Google Shape;288;p39"/>
          <p:cNvSpPr txBox="1"/>
          <p:nvPr>
            <p:ph type="title"/>
          </p:nvPr>
        </p:nvSpPr>
        <p:spPr>
          <a:xfrm>
            <a:off x="270983" y="1985025"/>
            <a:ext cx="3342900" cy="24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Executive Summary</a:t>
            </a:r>
            <a:endParaRPr/>
          </a:p>
        </p:txBody>
      </p:sp>
      <p:sp>
        <p:nvSpPr>
          <p:cNvPr id="289" name="Google Shape;289;p39"/>
          <p:cNvSpPr txBox="1"/>
          <p:nvPr>
            <p:ph idx="2" type="title"/>
          </p:nvPr>
        </p:nvSpPr>
        <p:spPr>
          <a:xfrm>
            <a:off x="270983" y="2922825"/>
            <a:ext cx="3342900" cy="24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Background of Project</a:t>
            </a:r>
            <a:endParaRPr/>
          </a:p>
        </p:txBody>
      </p:sp>
      <p:sp>
        <p:nvSpPr>
          <p:cNvPr id="290" name="Google Shape;290;p39"/>
          <p:cNvSpPr txBox="1"/>
          <p:nvPr>
            <p:ph idx="3" type="title"/>
          </p:nvPr>
        </p:nvSpPr>
        <p:spPr>
          <a:xfrm>
            <a:off x="270983" y="3860625"/>
            <a:ext cx="3342900" cy="249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1100"/>
              <a:buNone/>
            </a:pPr>
            <a:r>
              <a:rPr lang="en"/>
              <a:t>Methodology</a:t>
            </a:r>
            <a:endParaRPr/>
          </a:p>
        </p:txBody>
      </p:sp>
      <p:sp>
        <p:nvSpPr>
          <p:cNvPr id="291" name="Google Shape;291;p39"/>
          <p:cNvSpPr txBox="1"/>
          <p:nvPr>
            <p:ph idx="4" type="title"/>
          </p:nvPr>
        </p:nvSpPr>
        <p:spPr>
          <a:xfrm>
            <a:off x="4858317" y="1985025"/>
            <a:ext cx="3342900" cy="249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1100"/>
              <a:buNone/>
            </a:pPr>
            <a:r>
              <a:rPr lang="en"/>
              <a:t>The Funnel Metrics</a:t>
            </a:r>
            <a:endParaRPr/>
          </a:p>
        </p:txBody>
      </p:sp>
      <p:sp>
        <p:nvSpPr>
          <p:cNvPr id="292" name="Google Shape;292;p39"/>
          <p:cNvSpPr txBox="1"/>
          <p:nvPr>
            <p:ph idx="5" type="title"/>
          </p:nvPr>
        </p:nvSpPr>
        <p:spPr>
          <a:xfrm>
            <a:off x="4858317" y="2922825"/>
            <a:ext cx="3342900" cy="249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1100"/>
              <a:buNone/>
            </a:pPr>
            <a:r>
              <a:rPr lang="en"/>
              <a:t>Funnel Analysis &amp; Drop Off Rate</a:t>
            </a:r>
            <a:endParaRPr/>
          </a:p>
        </p:txBody>
      </p:sp>
      <p:sp>
        <p:nvSpPr>
          <p:cNvPr id="293" name="Google Shape;293;p39"/>
          <p:cNvSpPr txBox="1"/>
          <p:nvPr>
            <p:ph idx="6" type="title"/>
          </p:nvPr>
        </p:nvSpPr>
        <p:spPr>
          <a:xfrm>
            <a:off x="4858317" y="3860625"/>
            <a:ext cx="3342900" cy="249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1100"/>
              <a:buNone/>
            </a:pPr>
            <a:r>
              <a:rPr lang="en"/>
              <a:t>Insight and </a:t>
            </a:r>
            <a:r>
              <a:rPr lang="en"/>
              <a:t>Recommendation</a:t>
            </a:r>
            <a:endParaRPr/>
          </a:p>
        </p:txBody>
      </p:sp>
      <p:sp>
        <p:nvSpPr>
          <p:cNvPr id="294" name="Google Shape;294;p39"/>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Company Name</a:t>
            </a:r>
            <a:endParaRPr/>
          </a:p>
        </p:txBody>
      </p:sp>
      <p:sp>
        <p:nvSpPr>
          <p:cNvPr id="295" name="Google Shape;295;p39"/>
          <p:cNvSpPr txBox="1"/>
          <p:nvPr>
            <p:ph idx="12" type="sldNum"/>
          </p:nvPr>
        </p:nvSpPr>
        <p:spPr>
          <a:xfrm>
            <a:off x="8656458" y="4815950"/>
            <a:ext cx="336000" cy="1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96" name="Google Shape;296;p39"/>
          <p:cNvSpPr txBox="1"/>
          <p:nvPr>
            <p:ph idx="8" type="subTitle"/>
          </p:nvPr>
        </p:nvSpPr>
        <p:spPr>
          <a:xfrm>
            <a:off x="271825" y="1797400"/>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01</a:t>
            </a:r>
            <a:endParaRPr/>
          </a:p>
        </p:txBody>
      </p:sp>
      <p:sp>
        <p:nvSpPr>
          <p:cNvPr id="297" name="Google Shape;297;p39"/>
          <p:cNvSpPr txBox="1"/>
          <p:nvPr>
            <p:ph idx="9" type="subTitle"/>
          </p:nvPr>
        </p:nvSpPr>
        <p:spPr>
          <a:xfrm>
            <a:off x="4858700" y="1797400"/>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04</a:t>
            </a:r>
            <a:endParaRPr/>
          </a:p>
        </p:txBody>
      </p:sp>
      <p:sp>
        <p:nvSpPr>
          <p:cNvPr id="298" name="Google Shape;298;p39"/>
          <p:cNvSpPr txBox="1"/>
          <p:nvPr>
            <p:ph idx="13" type="subTitle"/>
          </p:nvPr>
        </p:nvSpPr>
        <p:spPr>
          <a:xfrm>
            <a:off x="271825" y="2735200"/>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02</a:t>
            </a:r>
            <a:endParaRPr/>
          </a:p>
        </p:txBody>
      </p:sp>
      <p:sp>
        <p:nvSpPr>
          <p:cNvPr id="299" name="Google Shape;299;p39"/>
          <p:cNvSpPr txBox="1"/>
          <p:nvPr>
            <p:ph idx="14" type="subTitle"/>
          </p:nvPr>
        </p:nvSpPr>
        <p:spPr>
          <a:xfrm>
            <a:off x="271825" y="3673000"/>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03</a:t>
            </a:r>
            <a:endParaRPr/>
          </a:p>
        </p:txBody>
      </p:sp>
      <p:sp>
        <p:nvSpPr>
          <p:cNvPr id="300" name="Google Shape;300;p39"/>
          <p:cNvSpPr txBox="1"/>
          <p:nvPr>
            <p:ph idx="15" type="subTitle"/>
          </p:nvPr>
        </p:nvSpPr>
        <p:spPr>
          <a:xfrm>
            <a:off x="4858700" y="2735200"/>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05</a:t>
            </a:r>
            <a:endParaRPr/>
          </a:p>
        </p:txBody>
      </p:sp>
      <p:sp>
        <p:nvSpPr>
          <p:cNvPr id="301" name="Google Shape;301;p39"/>
          <p:cNvSpPr txBox="1"/>
          <p:nvPr>
            <p:ph idx="16" type="subTitle"/>
          </p:nvPr>
        </p:nvSpPr>
        <p:spPr>
          <a:xfrm>
            <a:off x="4858700" y="3673000"/>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40"/>
          <p:cNvGrpSpPr/>
          <p:nvPr/>
        </p:nvGrpSpPr>
        <p:grpSpPr>
          <a:xfrm>
            <a:off x="3579802" y="1362932"/>
            <a:ext cx="5490753" cy="3686566"/>
            <a:chOff x="2621736" y="1395724"/>
            <a:chExt cx="3846143" cy="2462307"/>
          </a:xfrm>
        </p:grpSpPr>
        <p:sp>
          <p:nvSpPr>
            <p:cNvPr id="307" name="Google Shape;307;p40"/>
            <p:cNvSpPr/>
            <p:nvPr/>
          </p:nvSpPr>
          <p:spPr>
            <a:xfrm>
              <a:off x="2621736" y="1395724"/>
              <a:ext cx="3845872" cy="2462307"/>
            </a:xfrm>
            <a:custGeom>
              <a:rect b="b" l="l" r="r" t="t"/>
              <a:pathLst>
                <a:path extrusionOk="0" h="138196" w="215848">
                  <a:moveTo>
                    <a:pt x="0" y="0"/>
                  </a:moveTo>
                  <a:lnTo>
                    <a:pt x="194961" y="0"/>
                  </a:lnTo>
                  <a:lnTo>
                    <a:pt x="215848" y="20976"/>
                  </a:lnTo>
                  <a:lnTo>
                    <a:pt x="194928" y="16"/>
                  </a:lnTo>
                  <a:lnTo>
                    <a:pt x="215757" y="20844"/>
                  </a:lnTo>
                  <a:lnTo>
                    <a:pt x="215757" y="130291"/>
                  </a:lnTo>
                  <a:lnTo>
                    <a:pt x="210716" y="138196"/>
                  </a:lnTo>
                  <a:lnTo>
                    <a:pt x="205921" y="130583"/>
                  </a:lnTo>
                  <a:lnTo>
                    <a:pt x="200932" y="138131"/>
                  </a:lnTo>
                  <a:lnTo>
                    <a:pt x="196104" y="130615"/>
                  </a:lnTo>
                  <a:lnTo>
                    <a:pt x="191115" y="138099"/>
                  </a:lnTo>
                  <a:lnTo>
                    <a:pt x="186288" y="130615"/>
                  </a:lnTo>
                  <a:lnTo>
                    <a:pt x="181363" y="138099"/>
                  </a:lnTo>
                  <a:lnTo>
                    <a:pt x="176471" y="130647"/>
                  </a:lnTo>
                  <a:lnTo>
                    <a:pt x="171547" y="138099"/>
                  </a:lnTo>
                  <a:lnTo>
                    <a:pt x="166687" y="130647"/>
                  </a:lnTo>
                  <a:lnTo>
                    <a:pt x="161730" y="138099"/>
                  </a:lnTo>
                  <a:lnTo>
                    <a:pt x="156903" y="130615"/>
                  </a:lnTo>
                  <a:lnTo>
                    <a:pt x="151913" y="138099"/>
                  </a:lnTo>
                  <a:lnTo>
                    <a:pt x="147086" y="130647"/>
                  </a:lnTo>
                  <a:lnTo>
                    <a:pt x="142129" y="138099"/>
                  </a:lnTo>
                  <a:lnTo>
                    <a:pt x="137270" y="130615"/>
                  </a:lnTo>
                  <a:lnTo>
                    <a:pt x="132377" y="138131"/>
                  </a:lnTo>
                  <a:lnTo>
                    <a:pt x="127453" y="130647"/>
                  </a:lnTo>
                  <a:lnTo>
                    <a:pt x="122593" y="138131"/>
                  </a:lnTo>
                  <a:lnTo>
                    <a:pt x="117669" y="130647"/>
                  </a:lnTo>
                  <a:lnTo>
                    <a:pt x="112744" y="138099"/>
                  </a:lnTo>
                  <a:lnTo>
                    <a:pt x="107885" y="130615"/>
                  </a:lnTo>
                  <a:lnTo>
                    <a:pt x="102960" y="138099"/>
                  </a:lnTo>
                  <a:lnTo>
                    <a:pt x="98068" y="130647"/>
                  </a:lnTo>
                  <a:lnTo>
                    <a:pt x="93144" y="138066"/>
                  </a:lnTo>
                  <a:lnTo>
                    <a:pt x="88284" y="130583"/>
                  </a:lnTo>
                  <a:lnTo>
                    <a:pt x="83359" y="138131"/>
                  </a:lnTo>
                  <a:lnTo>
                    <a:pt x="78467" y="130615"/>
                  </a:lnTo>
                  <a:lnTo>
                    <a:pt x="73543" y="138099"/>
                  </a:lnTo>
                  <a:lnTo>
                    <a:pt x="68715" y="130583"/>
                  </a:lnTo>
                  <a:lnTo>
                    <a:pt x="63726" y="138034"/>
                  </a:lnTo>
                  <a:lnTo>
                    <a:pt x="58899" y="130583"/>
                  </a:lnTo>
                  <a:lnTo>
                    <a:pt x="53974" y="138002"/>
                  </a:lnTo>
                  <a:lnTo>
                    <a:pt x="49082" y="130550"/>
                  </a:lnTo>
                  <a:lnTo>
                    <a:pt x="44125" y="138099"/>
                  </a:lnTo>
                  <a:lnTo>
                    <a:pt x="39298" y="130583"/>
                  </a:lnTo>
                  <a:lnTo>
                    <a:pt x="34341" y="138066"/>
                  </a:lnTo>
                  <a:lnTo>
                    <a:pt x="29449" y="130583"/>
                  </a:lnTo>
                  <a:lnTo>
                    <a:pt x="24525" y="138066"/>
                  </a:lnTo>
                  <a:lnTo>
                    <a:pt x="19665" y="130615"/>
                  </a:lnTo>
                  <a:lnTo>
                    <a:pt x="14740" y="138066"/>
                  </a:lnTo>
                  <a:lnTo>
                    <a:pt x="9848" y="130615"/>
                  </a:lnTo>
                  <a:lnTo>
                    <a:pt x="4891" y="138099"/>
                  </a:lnTo>
                  <a:lnTo>
                    <a:pt x="97" y="130583"/>
                  </a:lnTo>
                  <a:close/>
                </a:path>
              </a:pathLst>
            </a:custGeom>
            <a:solidFill>
              <a:srgbClr val="F4CCCC"/>
            </a:solidFill>
            <a:ln cap="flat" cmpd="sng" w="14250">
              <a:solidFill>
                <a:srgbClr val="000000"/>
              </a:solidFill>
              <a:prstDash val="solid"/>
              <a:round/>
              <a:headEnd len="med" w="med" type="none"/>
              <a:tailEnd len="med" w="med" type="none"/>
            </a:ln>
          </p:spPr>
        </p:sp>
        <p:sp>
          <p:nvSpPr>
            <p:cNvPr id="308" name="Google Shape;308;p40"/>
            <p:cNvSpPr/>
            <p:nvPr/>
          </p:nvSpPr>
          <p:spPr>
            <a:xfrm>
              <a:off x="6096178" y="1395724"/>
              <a:ext cx="371700" cy="372300"/>
            </a:xfrm>
            <a:prstGeom prst="rtTriangle">
              <a:avLst/>
            </a:prstGeom>
            <a:solidFill>
              <a:srgbClr val="F4CCCC"/>
            </a:solidFill>
            <a:ln cap="flat" cmpd="sng" w="14250">
              <a:solidFill>
                <a:srgbClr val="000000"/>
              </a:solidFill>
              <a:prstDash val="solid"/>
              <a:round/>
              <a:headEnd len="sm" w="sm" type="none"/>
              <a:tailEnd len="sm" w="sm" type="none"/>
            </a:ln>
          </p:spPr>
          <p:txBody>
            <a:bodyPr anchorCtr="0" anchor="ctr" bIns="136875" lIns="136875" spcFirstLastPara="1" rIns="136875" wrap="square" tIns="136875">
              <a:noAutofit/>
            </a:bodyPr>
            <a:lstStyle/>
            <a:p>
              <a:pPr indent="0" lvl="0" marL="0" rtl="0" algn="ctr">
                <a:spcBef>
                  <a:spcPts val="0"/>
                </a:spcBef>
                <a:spcAft>
                  <a:spcPts val="0"/>
                </a:spcAft>
                <a:buNone/>
              </a:pPr>
              <a:r>
                <a:t/>
              </a:r>
              <a:endParaRPr sz="2096">
                <a:latin typeface="Overpass Mono"/>
                <a:ea typeface="Overpass Mono"/>
                <a:cs typeface="Overpass Mono"/>
                <a:sym typeface="Overpass Mono"/>
              </a:endParaRPr>
            </a:p>
          </p:txBody>
        </p:sp>
      </p:grpSp>
      <p:grpSp>
        <p:nvGrpSpPr>
          <p:cNvPr id="309" name="Google Shape;309;p40"/>
          <p:cNvGrpSpPr/>
          <p:nvPr/>
        </p:nvGrpSpPr>
        <p:grpSpPr>
          <a:xfrm>
            <a:off x="166975" y="640357"/>
            <a:ext cx="3224700" cy="4358754"/>
            <a:chOff x="2959650" y="228601"/>
            <a:chExt cx="3224700" cy="4686328"/>
          </a:xfrm>
        </p:grpSpPr>
        <p:sp>
          <p:nvSpPr>
            <p:cNvPr id="310" name="Google Shape;310;p40"/>
            <p:cNvSpPr/>
            <p:nvPr/>
          </p:nvSpPr>
          <p:spPr>
            <a:xfrm>
              <a:off x="2959650" y="698975"/>
              <a:ext cx="3224700" cy="3722700"/>
            </a:xfrm>
            <a:prstGeom prst="roundRect">
              <a:avLst>
                <a:gd fmla="val 5545"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p:txBody>
        </p:sp>
        <p:sp>
          <p:nvSpPr>
            <p:cNvPr id="311" name="Google Shape;311;p40"/>
            <p:cNvSpPr/>
            <p:nvPr/>
          </p:nvSpPr>
          <p:spPr>
            <a:xfrm>
              <a:off x="4070591" y="3918329"/>
              <a:ext cx="996600" cy="996600"/>
            </a:xfrm>
            <a:prstGeom prst="ellipse">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solidFill>
                  <a:srgbClr val="434343"/>
                </a:solidFill>
                <a:latin typeface="Outfit"/>
                <a:ea typeface="Outfit"/>
                <a:cs typeface="Outfit"/>
                <a:sym typeface="Outfit"/>
              </a:endParaRPr>
            </a:p>
          </p:txBody>
        </p:sp>
        <p:sp>
          <p:nvSpPr>
            <p:cNvPr id="312" name="Google Shape;312;p40"/>
            <p:cNvSpPr/>
            <p:nvPr/>
          </p:nvSpPr>
          <p:spPr>
            <a:xfrm>
              <a:off x="4070591" y="228601"/>
              <a:ext cx="996600" cy="996600"/>
            </a:xfrm>
            <a:prstGeom prst="ellipse">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800">
                <a:solidFill>
                  <a:srgbClr val="434343"/>
                </a:solidFill>
                <a:latin typeface="Outfit"/>
                <a:ea typeface="Outfit"/>
                <a:cs typeface="Outfit"/>
                <a:sym typeface="Outfit"/>
              </a:endParaRPr>
            </a:p>
          </p:txBody>
        </p:sp>
      </p:grpSp>
      <p:sp>
        <p:nvSpPr>
          <p:cNvPr id="313" name="Google Shape;313;p40"/>
          <p:cNvSpPr txBox="1"/>
          <p:nvPr>
            <p:ph type="title"/>
          </p:nvPr>
        </p:nvSpPr>
        <p:spPr>
          <a:xfrm>
            <a:off x="276075" y="208810"/>
            <a:ext cx="6432900" cy="366300"/>
          </a:xfrm>
          <a:prstGeom prst="rect">
            <a:avLst/>
          </a:prstGeom>
        </p:spPr>
        <p:txBody>
          <a:bodyPr anchorCtr="0" anchor="t" bIns="0" lIns="0" spcFirstLastPara="1" rIns="0" wrap="square" tIns="0">
            <a:spAutoFit/>
          </a:bodyPr>
          <a:lstStyle/>
          <a:p>
            <a:pPr indent="-406400" lvl="0" marL="457200" rtl="0" algn="l">
              <a:lnSpc>
                <a:spcPct val="85000"/>
              </a:lnSpc>
              <a:spcBef>
                <a:spcPts val="0"/>
              </a:spcBef>
              <a:spcAft>
                <a:spcPts val="0"/>
              </a:spcAft>
              <a:buSzPts val="2800"/>
              <a:buFont typeface="Playfair Display"/>
              <a:buAutoNum type="arabicPeriod"/>
            </a:pPr>
            <a:r>
              <a:rPr lang="en"/>
              <a:t>Executive Summary</a:t>
            </a:r>
            <a:endParaRPr/>
          </a:p>
        </p:txBody>
      </p:sp>
      <p:pic>
        <p:nvPicPr>
          <p:cNvPr id="314" name="Google Shape;314;p40"/>
          <p:cNvPicPr preferRelativeResize="0"/>
          <p:nvPr/>
        </p:nvPicPr>
        <p:blipFill rotWithShape="1">
          <a:blip r:embed="rId3">
            <a:alphaModFix/>
          </a:blip>
          <a:srcRect b="33043" l="0" r="0" t="33047"/>
          <a:stretch/>
        </p:blipFill>
        <p:spPr>
          <a:xfrm>
            <a:off x="6877850" y="0"/>
            <a:ext cx="2266146" cy="1152051"/>
          </a:xfrm>
          <a:prstGeom prst="rect">
            <a:avLst/>
          </a:prstGeom>
          <a:noFill/>
          <a:ln>
            <a:noFill/>
          </a:ln>
        </p:spPr>
      </p:pic>
      <p:sp>
        <p:nvSpPr>
          <p:cNvPr id="315" name="Google Shape;315;p40"/>
          <p:cNvSpPr txBox="1"/>
          <p:nvPr>
            <p:ph idx="12" type="sldNum"/>
          </p:nvPr>
        </p:nvSpPr>
        <p:spPr>
          <a:xfrm>
            <a:off x="8656458" y="4815950"/>
            <a:ext cx="336000" cy="1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An architectural detail of a modern building." id="316" name="Google Shape;316;p40"/>
          <p:cNvPicPr preferRelativeResize="0"/>
          <p:nvPr>
            <p:ph idx="2" type="pic"/>
          </p:nvPr>
        </p:nvPicPr>
        <p:blipFill rotWithShape="1">
          <a:blip r:embed="rId4">
            <a:alphaModFix/>
          </a:blip>
          <a:srcRect b="33062" l="0" r="0" t="33065"/>
          <a:stretch/>
        </p:blipFill>
        <p:spPr>
          <a:xfrm>
            <a:off x="6802800" y="0"/>
            <a:ext cx="2341200" cy="1189801"/>
          </a:xfrm>
          <a:prstGeom prst="rect">
            <a:avLst/>
          </a:prstGeom>
        </p:spPr>
      </p:pic>
      <p:sp>
        <p:nvSpPr>
          <p:cNvPr id="317" name="Google Shape;317;p40"/>
          <p:cNvSpPr txBox="1"/>
          <p:nvPr/>
        </p:nvSpPr>
        <p:spPr>
          <a:xfrm>
            <a:off x="193675" y="953750"/>
            <a:ext cx="3171300" cy="3938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rgbClr val="362808"/>
                </a:solidFill>
                <a:latin typeface="Martian Mono Light"/>
                <a:ea typeface="Martian Mono Light"/>
                <a:cs typeface="Martian Mono Light"/>
                <a:sym typeface="Martian Mono Light"/>
              </a:rPr>
              <a:t>Project Description:</a:t>
            </a:r>
            <a:endParaRPr sz="16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rPr i="1" lang="en" sz="1000">
                <a:solidFill>
                  <a:srgbClr val="362808"/>
                </a:solidFill>
                <a:latin typeface="Martian Mono Light"/>
                <a:ea typeface="Martian Mono Light"/>
                <a:cs typeface="Martian Mono Light"/>
                <a:sym typeface="Martian Mono Light"/>
              </a:rPr>
              <a:t>analyze our customer journey and identify opportunities to improve the performance of our funnel.</a:t>
            </a:r>
            <a:endParaRPr i="1" sz="10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t/>
            </a:r>
            <a:endParaRPr i="1" sz="10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rPr lang="en" sz="1600">
                <a:solidFill>
                  <a:srgbClr val="362808"/>
                </a:solidFill>
                <a:latin typeface="Martian Mono Light"/>
                <a:ea typeface="Martian Mono Light"/>
                <a:cs typeface="Martian Mono Light"/>
                <a:sym typeface="Martian Mono Light"/>
              </a:rPr>
              <a:t>Objectives:</a:t>
            </a:r>
            <a:endParaRPr sz="16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rPr i="1" lang="en" sz="1000">
                <a:solidFill>
                  <a:srgbClr val="362808"/>
                </a:solidFill>
                <a:latin typeface="Martian Mono Light"/>
                <a:ea typeface="Martian Mono Light"/>
                <a:cs typeface="Martian Mono Light"/>
                <a:sym typeface="Martian Mono Light"/>
              </a:rPr>
              <a:t>Identify funnel bottlenecks and improve conversion from Leads Registered → Deal Won.</a:t>
            </a:r>
            <a:endParaRPr i="1" sz="10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t/>
            </a:r>
            <a:endParaRPr i="1" sz="10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rPr lang="en" sz="1600">
                <a:solidFill>
                  <a:srgbClr val="362808"/>
                </a:solidFill>
                <a:latin typeface="Martian Mono Light"/>
                <a:ea typeface="Martian Mono Light"/>
                <a:cs typeface="Martian Mono Light"/>
                <a:sym typeface="Martian Mono Light"/>
              </a:rPr>
              <a:t>Tools:</a:t>
            </a:r>
            <a:endParaRPr sz="1600">
              <a:solidFill>
                <a:srgbClr val="362808"/>
              </a:solidFill>
              <a:latin typeface="Martian Mono Light"/>
              <a:ea typeface="Martian Mono Light"/>
              <a:cs typeface="Martian Mono Light"/>
              <a:sym typeface="Martian Mono Light"/>
            </a:endParaRPr>
          </a:p>
          <a:p>
            <a:pPr indent="-292100" lvl="0" marL="457200" rtl="0" algn="l">
              <a:spcBef>
                <a:spcPts val="600"/>
              </a:spcBef>
              <a:spcAft>
                <a:spcPts val="0"/>
              </a:spcAft>
              <a:buClr>
                <a:srgbClr val="362808"/>
              </a:buClr>
              <a:buSzPts val="1000"/>
              <a:buFont typeface="Martian Mono Light"/>
              <a:buChar char="●"/>
            </a:pPr>
            <a:r>
              <a:rPr i="1" lang="en" sz="1000">
                <a:solidFill>
                  <a:srgbClr val="362808"/>
                </a:solidFill>
                <a:latin typeface="Martian Mono Light"/>
                <a:ea typeface="Martian Mono Light"/>
                <a:cs typeface="Martian Mono Light"/>
                <a:sym typeface="Martian Mono Light"/>
              </a:rPr>
              <a:t>Data Cleaning and analysis : SQL Bigquery, spreadsheet</a:t>
            </a:r>
            <a:endParaRPr i="1" sz="1000">
              <a:solidFill>
                <a:srgbClr val="362808"/>
              </a:solidFill>
              <a:latin typeface="Martian Mono Light"/>
              <a:ea typeface="Martian Mono Light"/>
              <a:cs typeface="Martian Mono Light"/>
              <a:sym typeface="Martian Mono Light"/>
            </a:endParaRPr>
          </a:p>
          <a:p>
            <a:pPr indent="-292100" lvl="0" marL="457200" rtl="0" algn="l">
              <a:spcBef>
                <a:spcPts val="0"/>
              </a:spcBef>
              <a:spcAft>
                <a:spcPts val="0"/>
              </a:spcAft>
              <a:buClr>
                <a:srgbClr val="362808"/>
              </a:buClr>
              <a:buSzPts val="1000"/>
              <a:buFont typeface="Martian Mono Light"/>
              <a:buChar char="●"/>
            </a:pPr>
            <a:r>
              <a:rPr i="1" lang="en" sz="1000">
                <a:solidFill>
                  <a:srgbClr val="362808"/>
                </a:solidFill>
                <a:latin typeface="Martian Mono Light"/>
                <a:ea typeface="Martian Mono Light"/>
                <a:cs typeface="Martian Mono Light"/>
                <a:sym typeface="Martian Mono Light"/>
              </a:rPr>
              <a:t>Visualization : Tableau, Spreadsheet</a:t>
            </a:r>
            <a:endParaRPr i="1" sz="10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t/>
            </a:r>
            <a:endParaRPr sz="1600">
              <a:solidFill>
                <a:srgbClr val="362808"/>
              </a:solidFill>
              <a:latin typeface="Martian Mono Light"/>
              <a:ea typeface="Martian Mono Light"/>
              <a:cs typeface="Martian Mono Light"/>
              <a:sym typeface="Martian Mono Light"/>
            </a:endParaRPr>
          </a:p>
        </p:txBody>
      </p:sp>
      <p:sp>
        <p:nvSpPr>
          <p:cNvPr id="318" name="Google Shape;318;p40"/>
          <p:cNvSpPr txBox="1"/>
          <p:nvPr/>
        </p:nvSpPr>
        <p:spPr>
          <a:xfrm>
            <a:off x="3622200" y="1335075"/>
            <a:ext cx="5429100" cy="35772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solidFill>
                  <a:srgbClr val="362808"/>
                </a:solidFill>
                <a:latin typeface="Martian Mono Light"/>
                <a:ea typeface="Martian Mono Light"/>
                <a:cs typeface="Martian Mono Light"/>
                <a:sym typeface="Martian Mono Light"/>
              </a:rPr>
              <a:t>Metrics:</a:t>
            </a:r>
            <a:endParaRPr sz="1600">
              <a:solidFill>
                <a:srgbClr val="362808"/>
              </a:solidFill>
              <a:latin typeface="Martian Mono Light"/>
              <a:ea typeface="Martian Mono Light"/>
              <a:cs typeface="Martian Mono Light"/>
              <a:sym typeface="Martian Mono Light"/>
            </a:endParaRPr>
          </a:p>
          <a:p>
            <a:pPr indent="-292100" lvl="0" marL="457200" rtl="0" algn="l">
              <a:spcBef>
                <a:spcPts val="600"/>
              </a:spcBef>
              <a:spcAft>
                <a:spcPts val="0"/>
              </a:spcAft>
              <a:buClr>
                <a:srgbClr val="362808"/>
              </a:buClr>
              <a:buSzPts val="1000"/>
              <a:buFont typeface="Martian Mono Light"/>
              <a:buChar char="●"/>
            </a:pPr>
            <a:r>
              <a:rPr i="1" lang="en" sz="1000">
                <a:solidFill>
                  <a:srgbClr val="362808"/>
                </a:solidFill>
                <a:latin typeface="Martian Mono Light"/>
                <a:ea typeface="Martian Mono Light"/>
                <a:cs typeface="Martian Mono Light"/>
                <a:sym typeface="Martian Mono Light"/>
              </a:rPr>
              <a:t>Conversion rate/Funnel Metrics</a:t>
            </a:r>
            <a:endParaRPr i="1" sz="1000">
              <a:solidFill>
                <a:srgbClr val="362808"/>
              </a:solidFill>
              <a:latin typeface="Martian Mono Light"/>
              <a:ea typeface="Martian Mono Light"/>
              <a:cs typeface="Martian Mono Light"/>
              <a:sym typeface="Martian Mono Light"/>
            </a:endParaRPr>
          </a:p>
          <a:p>
            <a:pPr indent="-292100" lvl="0" marL="457200" rtl="0" algn="l">
              <a:spcBef>
                <a:spcPts val="0"/>
              </a:spcBef>
              <a:spcAft>
                <a:spcPts val="0"/>
              </a:spcAft>
              <a:buClr>
                <a:srgbClr val="362808"/>
              </a:buClr>
              <a:buSzPts val="1000"/>
              <a:buFont typeface="Martian Mono Light"/>
              <a:buChar char="●"/>
            </a:pPr>
            <a:r>
              <a:rPr i="1" lang="en" sz="1000">
                <a:solidFill>
                  <a:srgbClr val="362808"/>
                </a:solidFill>
                <a:latin typeface="Martian Mono Light"/>
                <a:ea typeface="Martian Mono Light"/>
                <a:cs typeface="Martian Mono Light"/>
                <a:sym typeface="Martian Mono Light"/>
              </a:rPr>
              <a:t>Drop-Off rate</a:t>
            </a:r>
            <a:endParaRPr i="1" sz="10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rPr lang="en" sz="1600">
                <a:solidFill>
                  <a:srgbClr val="362808"/>
                </a:solidFill>
                <a:latin typeface="Martian Mono Light"/>
                <a:ea typeface="Martian Mono Light"/>
                <a:cs typeface="Martian Mono Light"/>
                <a:sym typeface="Martian Mono Light"/>
              </a:rPr>
              <a:t>Analysis Result:</a:t>
            </a:r>
            <a:endParaRPr sz="1600">
              <a:solidFill>
                <a:srgbClr val="362808"/>
              </a:solidFill>
              <a:latin typeface="Martian Mono Light"/>
              <a:ea typeface="Martian Mono Light"/>
              <a:cs typeface="Martian Mono Light"/>
              <a:sym typeface="Martian Mono Light"/>
            </a:endParaRPr>
          </a:p>
          <a:p>
            <a:pPr indent="-292100" lvl="0" marL="457200" rtl="0" algn="l">
              <a:spcBef>
                <a:spcPts val="600"/>
              </a:spcBef>
              <a:spcAft>
                <a:spcPts val="0"/>
              </a:spcAft>
              <a:buClr>
                <a:srgbClr val="362808"/>
              </a:buClr>
              <a:buSzPts val="1000"/>
              <a:buFont typeface="Martian Mono Light"/>
              <a:buChar char="●"/>
            </a:pPr>
            <a:r>
              <a:rPr i="1" lang="en" sz="1000">
                <a:solidFill>
                  <a:srgbClr val="362808"/>
                </a:solidFill>
                <a:latin typeface="Martian Mono Light"/>
                <a:ea typeface="Martian Mono Light"/>
                <a:cs typeface="Martian Mono Light"/>
                <a:sym typeface="Martian Mono Light"/>
              </a:rPr>
              <a:t>Biggest bottleneck : </a:t>
            </a:r>
            <a:r>
              <a:rPr i="1" lang="en" sz="1000">
                <a:solidFill>
                  <a:srgbClr val="362808"/>
                </a:solidFill>
                <a:latin typeface="Martian Mono Light"/>
                <a:ea typeface="Martian Mono Light"/>
                <a:cs typeface="Martian Mono Light"/>
                <a:sym typeface="Martian Mono Light"/>
              </a:rPr>
              <a:t>approach</a:t>
            </a:r>
            <a:r>
              <a:rPr i="1" lang="en" sz="1000">
                <a:solidFill>
                  <a:srgbClr val="362808"/>
                </a:solidFill>
                <a:latin typeface="Martian Mono Light"/>
                <a:ea typeface="Martian Mono Light"/>
                <a:cs typeface="Martian Mono Light"/>
                <a:sym typeface="Martian Mono Light"/>
              </a:rPr>
              <a:t> - </a:t>
            </a:r>
            <a:r>
              <a:rPr i="1" lang="en" sz="1000">
                <a:solidFill>
                  <a:srgbClr val="362808"/>
                </a:solidFill>
                <a:latin typeface="Martian Mono Light"/>
                <a:ea typeface="Martian Mono Light"/>
                <a:cs typeface="Martian Mono Light"/>
                <a:sym typeface="Martian Mono Light"/>
              </a:rPr>
              <a:t>discussion</a:t>
            </a:r>
            <a:r>
              <a:rPr i="1" lang="en" sz="1000">
                <a:solidFill>
                  <a:srgbClr val="362808"/>
                </a:solidFill>
                <a:latin typeface="Martian Mono Light"/>
                <a:ea typeface="Martian Mono Light"/>
                <a:cs typeface="Martian Mono Light"/>
                <a:sym typeface="Martian Mono Light"/>
              </a:rPr>
              <a:t> - offer.</a:t>
            </a:r>
            <a:endParaRPr i="1" sz="1000">
              <a:solidFill>
                <a:srgbClr val="362808"/>
              </a:solidFill>
              <a:latin typeface="Martian Mono Light"/>
              <a:ea typeface="Martian Mono Light"/>
              <a:cs typeface="Martian Mono Light"/>
              <a:sym typeface="Martian Mono Light"/>
            </a:endParaRPr>
          </a:p>
          <a:p>
            <a:pPr indent="-292100" lvl="0" marL="457200" rtl="0" algn="l">
              <a:spcBef>
                <a:spcPts val="0"/>
              </a:spcBef>
              <a:spcAft>
                <a:spcPts val="0"/>
              </a:spcAft>
              <a:buClr>
                <a:srgbClr val="362808"/>
              </a:buClr>
              <a:buSzPts val="1000"/>
              <a:buFont typeface="Martian Mono Light"/>
              <a:buChar char="●"/>
            </a:pPr>
            <a:r>
              <a:rPr i="1" lang="en" sz="1000">
                <a:solidFill>
                  <a:srgbClr val="362808"/>
                </a:solidFill>
                <a:latin typeface="Martian Mono Light"/>
                <a:ea typeface="Martian Mono Light"/>
                <a:cs typeface="Martian Mono Light"/>
                <a:sym typeface="Martian Mono Light"/>
              </a:rPr>
              <a:t>CPC are the best value for session source</a:t>
            </a:r>
            <a:endParaRPr i="1" sz="1000">
              <a:solidFill>
                <a:srgbClr val="362808"/>
              </a:solidFill>
              <a:latin typeface="Martian Mono Light"/>
              <a:ea typeface="Martian Mono Light"/>
              <a:cs typeface="Martian Mono Light"/>
              <a:sym typeface="Martian Mono Light"/>
            </a:endParaRPr>
          </a:p>
          <a:p>
            <a:pPr indent="-292100" lvl="0" marL="457200" rtl="0" algn="l">
              <a:spcBef>
                <a:spcPts val="0"/>
              </a:spcBef>
              <a:spcAft>
                <a:spcPts val="0"/>
              </a:spcAft>
              <a:buClr>
                <a:srgbClr val="362808"/>
              </a:buClr>
              <a:buSzPts val="1000"/>
              <a:buFont typeface="Martian Mono Light"/>
              <a:buChar char="●"/>
            </a:pPr>
            <a:r>
              <a:rPr i="1" lang="en" sz="1000">
                <a:solidFill>
                  <a:srgbClr val="362808"/>
                </a:solidFill>
                <a:latin typeface="Martian Mono Light"/>
                <a:ea typeface="Martian Mono Light"/>
                <a:cs typeface="Martian Mono Light"/>
                <a:sym typeface="Martian Mono Light"/>
              </a:rPr>
              <a:t>“Not Answered” : majority reason for drop-off leads. </a:t>
            </a:r>
            <a:endParaRPr i="1" sz="10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rPr lang="en" sz="1600">
                <a:solidFill>
                  <a:srgbClr val="362808"/>
                </a:solidFill>
                <a:latin typeface="Martian Mono Light"/>
                <a:ea typeface="Martian Mono Light"/>
                <a:cs typeface="Martian Mono Light"/>
                <a:sym typeface="Martian Mono Light"/>
              </a:rPr>
              <a:t>Recommendation:</a:t>
            </a:r>
            <a:endParaRPr sz="1600">
              <a:solidFill>
                <a:srgbClr val="362808"/>
              </a:solidFill>
              <a:latin typeface="Martian Mono Light"/>
              <a:ea typeface="Martian Mono Light"/>
              <a:cs typeface="Martian Mono Light"/>
              <a:sym typeface="Martian Mono Light"/>
            </a:endParaRPr>
          </a:p>
          <a:p>
            <a:pPr indent="-292100" lvl="0" marL="457200" rtl="0" algn="l">
              <a:spcBef>
                <a:spcPts val="600"/>
              </a:spcBef>
              <a:spcAft>
                <a:spcPts val="0"/>
              </a:spcAft>
              <a:buClr>
                <a:srgbClr val="362808"/>
              </a:buClr>
              <a:buSzPts val="1000"/>
              <a:buFont typeface="Martian Mono Light"/>
              <a:buChar char="●"/>
            </a:pPr>
            <a:r>
              <a:rPr i="1" lang="en" sz="1000">
                <a:solidFill>
                  <a:srgbClr val="362808"/>
                </a:solidFill>
                <a:latin typeface="Martian Mono Light"/>
                <a:ea typeface="Martian Mono Light"/>
                <a:cs typeface="Martian Mono Light"/>
                <a:sym typeface="Martian Mono Light"/>
              </a:rPr>
              <a:t>Focus on sales team approach - discussion - offer.</a:t>
            </a:r>
            <a:endParaRPr i="1" sz="1000">
              <a:solidFill>
                <a:srgbClr val="362808"/>
              </a:solidFill>
              <a:latin typeface="Martian Mono Light"/>
              <a:ea typeface="Martian Mono Light"/>
              <a:cs typeface="Martian Mono Light"/>
              <a:sym typeface="Martian Mono Light"/>
            </a:endParaRPr>
          </a:p>
          <a:p>
            <a:pPr indent="-292100" lvl="0" marL="457200" rtl="0" algn="l">
              <a:spcBef>
                <a:spcPts val="0"/>
              </a:spcBef>
              <a:spcAft>
                <a:spcPts val="0"/>
              </a:spcAft>
              <a:buClr>
                <a:srgbClr val="362808"/>
              </a:buClr>
              <a:buSzPts val="1000"/>
              <a:buFont typeface="Martian Mono Light"/>
              <a:buChar char="●"/>
            </a:pPr>
            <a:r>
              <a:rPr i="1" lang="en" sz="1000">
                <a:solidFill>
                  <a:srgbClr val="362808"/>
                </a:solidFill>
                <a:latin typeface="Martian Mono Light"/>
                <a:ea typeface="Martian Mono Light"/>
                <a:cs typeface="Martian Mono Light"/>
                <a:sym typeface="Martian Mono Light"/>
              </a:rPr>
              <a:t>Open negotiation after offer sent.</a:t>
            </a:r>
            <a:endParaRPr i="1" sz="1000">
              <a:solidFill>
                <a:srgbClr val="362808"/>
              </a:solidFill>
              <a:latin typeface="Martian Mono Light"/>
              <a:ea typeface="Martian Mono Light"/>
              <a:cs typeface="Martian Mono Light"/>
              <a:sym typeface="Martian Mono Light"/>
            </a:endParaRPr>
          </a:p>
          <a:p>
            <a:pPr indent="-292100" lvl="0" marL="457200" rtl="0" algn="l">
              <a:spcBef>
                <a:spcPts val="0"/>
              </a:spcBef>
              <a:spcAft>
                <a:spcPts val="0"/>
              </a:spcAft>
              <a:buClr>
                <a:srgbClr val="362808"/>
              </a:buClr>
              <a:buSzPts val="1000"/>
              <a:buFont typeface="Martian Mono Light"/>
              <a:buChar char="●"/>
            </a:pPr>
            <a:r>
              <a:rPr i="1" lang="en" sz="1000">
                <a:solidFill>
                  <a:srgbClr val="362808"/>
                </a:solidFill>
                <a:latin typeface="Martian Mono Light"/>
                <a:ea typeface="Martian Mono Light"/>
                <a:cs typeface="Martian Mono Light"/>
                <a:sym typeface="Martian Mono Light"/>
              </a:rPr>
              <a:t>For “Not Answered” Reason, Add more alternative contact method</a:t>
            </a:r>
            <a:endParaRPr i="1" sz="1000">
              <a:solidFill>
                <a:srgbClr val="362808"/>
              </a:solidFill>
              <a:latin typeface="Martian Mono Light"/>
              <a:ea typeface="Martian Mono Light"/>
              <a:cs typeface="Martian Mono Light"/>
              <a:sym typeface="Martian Mono Light"/>
            </a:endParaRPr>
          </a:p>
          <a:p>
            <a:pPr indent="0" lvl="0" marL="457200" rtl="0" algn="l">
              <a:spcBef>
                <a:spcPts val="600"/>
              </a:spcBef>
              <a:spcAft>
                <a:spcPts val="0"/>
              </a:spcAft>
              <a:buNone/>
            </a:pPr>
            <a:r>
              <a:t/>
            </a:r>
            <a:endParaRPr i="1" sz="10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t/>
            </a:r>
            <a:endParaRPr sz="1600">
              <a:solidFill>
                <a:srgbClr val="362808"/>
              </a:solidFill>
              <a:latin typeface="Martian Mono Light"/>
              <a:ea typeface="Martian Mono Light"/>
              <a:cs typeface="Martian Mono Light"/>
              <a:sym typeface="Martian Mon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22" name="Shape 322"/>
        <p:cNvGrpSpPr/>
        <p:nvPr/>
      </p:nvGrpSpPr>
      <p:grpSpPr>
        <a:xfrm>
          <a:off x="0" y="0"/>
          <a:ext cx="0" cy="0"/>
          <a:chOff x="0" y="0"/>
          <a:chExt cx="0" cy="0"/>
        </a:xfrm>
      </p:grpSpPr>
      <p:grpSp>
        <p:nvGrpSpPr>
          <p:cNvPr id="323" name="Google Shape;323;p41"/>
          <p:cNvGrpSpPr/>
          <p:nvPr/>
        </p:nvGrpSpPr>
        <p:grpSpPr>
          <a:xfrm>
            <a:off x="369060" y="855453"/>
            <a:ext cx="6092751" cy="3828385"/>
            <a:chOff x="2923350" y="980700"/>
            <a:chExt cx="3297300" cy="3182100"/>
          </a:xfrm>
        </p:grpSpPr>
        <p:sp>
          <p:nvSpPr>
            <p:cNvPr id="324" name="Google Shape;324;p41"/>
            <p:cNvSpPr/>
            <p:nvPr/>
          </p:nvSpPr>
          <p:spPr>
            <a:xfrm>
              <a:off x="2923350" y="980700"/>
              <a:ext cx="3297300" cy="3182100"/>
            </a:xfrm>
            <a:prstGeom prst="roundRect">
              <a:avLst>
                <a:gd fmla="val 9950" name="adj"/>
              </a:avLst>
            </a:prstGeom>
            <a:noFill/>
            <a:ln cap="flat" cmpd="sng" w="9625">
              <a:solidFill>
                <a:srgbClr val="6A00FF"/>
              </a:solidFill>
              <a:prstDash val="solid"/>
              <a:round/>
              <a:headEnd len="sm" w="sm" type="none"/>
              <a:tailEnd len="sm" w="sm" type="none"/>
            </a:ln>
          </p:spPr>
          <p:txBody>
            <a:bodyPr anchorCtr="0" anchor="ctr" bIns="92475" lIns="92475" spcFirstLastPara="1" rIns="92475" wrap="square" tIns="92475">
              <a:noAutofit/>
            </a:bodyPr>
            <a:lstStyle/>
            <a:p>
              <a:pPr indent="0" lvl="0" marL="0" rtl="0" algn="ctr">
                <a:spcBef>
                  <a:spcPts val="0"/>
                </a:spcBef>
                <a:spcAft>
                  <a:spcPts val="0"/>
                </a:spcAft>
                <a:buNone/>
              </a:pPr>
              <a:r>
                <a:t/>
              </a:r>
              <a:endParaRPr sz="1416">
                <a:latin typeface="Gowun Batang"/>
                <a:ea typeface="Gowun Batang"/>
                <a:cs typeface="Gowun Batang"/>
                <a:sym typeface="Gowun Batang"/>
              </a:endParaRPr>
            </a:p>
          </p:txBody>
        </p:sp>
        <p:sp>
          <p:nvSpPr>
            <p:cNvPr id="325" name="Google Shape;325;p41"/>
            <p:cNvSpPr/>
            <p:nvPr/>
          </p:nvSpPr>
          <p:spPr>
            <a:xfrm>
              <a:off x="3093200" y="1532997"/>
              <a:ext cx="2957513" cy="2077462"/>
            </a:xfrm>
            <a:custGeom>
              <a:rect b="b" l="l" r="r" t="t"/>
              <a:pathLst>
                <a:path extrusionOk="0" h="200721" w="285750">
                  <a:moveTo>
                    <a:pt x="60635" y="0"/>
                  </a:moveTo>
                  <a:lnTo>
                    <a:pt x="54362" y="697"/>
                  </a:lnTo>
                  <a:lnTo>
                    <a:pt x="48090" y="2788"/>
                  </a:lnTo>
                  <a:lnTo>
                    <a:pt x="41817" y="4879"/>
                  </a:lnTo>
                  <a:lnTo>
                    <a:pt x="36241" y="7666"/>
                  </a:lnTo>
                  <a:lnTo>
                    <a:pt x="30666" y="11151"/>
                  </a:lnTo>
                  <a:lnTo>
                    <a:pt x="25090" y="14636"/>
                  </a:lnTo>
                  <a:lnTo>
                    <a:pt x="20212" y="19515"/>
                  </a:lnTo>
                  <a:lnTo>
                    <a:pt x="15333" y="24393"/>
                  </a:lnTo>
                  <a:lnTo>
                    <a:pt x="11151" y="29969"/>
                  </a:lnTo>
                  <a:lnTo>
                    <a:pt x="8363" y="35544"/>
                  </a:lnTo>
                  <a:lnTo>
                    <a:pt x="5576" y="41120"/>
                  </a:lnTo>
                  <a:lnTo>
                    <a:pt x="2788" y="47392"/>
                  </a:lnTo>
                  <a:lnTo>
                    <a:pt x="1394" y="53665"/>
                  </a:lnTo>
                  <a:lnTo>
                    <a:pt x="697" y="59938"/>
                  </a:lnTo>
                  <a:lnTo>
                    <a:pt x="0" y="66907"/>
                  </a:lnTo>
                  <a:lnTo>
                    <a:pt x="697" y="73876"/>
                  </a:lnTo>
                  <a:lnTo>
                    <a:pt x="1394" y="80149"/>
                  </a:lnTo>
                  <a:lnTo>
                    <a:pt x="2788" y="86422"/>
                  </a:lnTo>
                  <a:lnTo>
                    <a:pt x="5576" y="92694"/>
                  </a:lnTo>
                  <a:lnTo>
                    <a:pt x="8363" y="98270"/>
                  </a:lnTo>
                  <a:lnTo>
                    <a:pt x="11151" y="103845"/>
                  </a:lnTo>
                  <a:lnTo>
                    <a:pt x="15333" y="109421"/>
                  </a:lnTo>
                  <a:lnTo>
                    <a:pt x="20212" y="114299"/>
                  </a:lnTo>
                  <a:lnTo>
                    <a:pt x="25090" y="118481"/>
                  </a:lnTo>
                  <a:lnTo>
                    <a:pt x="30666" y="122663"/>
                  </a:lnTo>
                  <a:lnTo>
                    <a:pt x="36241" y="126148"/>
                  </a:lnTo>
                  <a:lnTo>
                    <a:pt x="41817" y="128935"/>
                  </a:lnTo>
                  <a:lnTo>
                    <a:pt x="48090" y="131026"/>
                  </a:lnTo>
                  <a:lnTo>
                    <a:pt x="54362" y="132420"/>
                  </a:lnTo>
                  <a:lnTo>
                    <a:pt x="60635" y="133814"/>
                  </a:lnTo>
                  <a:lnTo>
                    <a:pt x="67604" y="133814"/>
                  </a:lnTo>
                  <a:lnTo>
                    <a:pt x="28575" y="200721"/>
                  </a:lnTo>
                  <a:lnTo>
                    <a:pt x="67604" y="200721"/>
                  </a:lnTo>
                  <a:lnTo>
                    <a:pt x="125451" y="100361"/>
                  </a:lnTo>
                  <a:lnTo>
                    <a:pt x="129633" y="92694"/>
                  </a:lnTo>
                  <a:lnTo>
                    <a:pt x="132421" y="84331"/>
                  </a:lnTo>
                  <a:lnTo>
                    <a:pt x="133815" y="75967"/>
                  </a:lnTo>
                  <a:lnTo>
                    <a:pt x="134512" y="66907"/>
                  </a:lnTo>
                  <a:lnTo>
                    <a:pt x="134512" y="59938"/>
                  </a:lnTo>
                  <a:lnTo>
                    <a:pt x="133118" y="53665"/>
                  </a:lnTo>
                  <a:lnTo>
                    <a:pt x="131724" y="47392"/>
                  </a:lnTo>
                  <a:lnTo>
                    <a:pt x="129633" y="41120"/>
                  </a:lnTo>
                  <a:lnTo>
                    <a:pt x="126845" y="35544"/>
                  </a:lnTo>
                  <a:lnTo>
                    <a:pt x="123360" y="29969"/>
                  </a:lnTo>
                  <a:lnTo>
                    <a:pt x="119179" y="24393"/>
                  </a:lnTo>
                  <a:lnTo>
                    <a:pt x="114997" y="19515"/>
                  </a:lnTo>
                  <a:lnTo>
                    <a:pt x="109421" y="14636"/>
                  </a:lnTo>
                  <a:lnTo>
                    <a:pt x="104543" y="11151"/>
                  </a:lnTo>
                  <a:lnTo>
                    <a:pt x="98967" y="7666"/>
                  </a:lnTo>
                  <a:lnTo>
                    <a:pt x="93391" y="4879"/>
                  </a:lnTo>
                  <a:lnTo>
                    <a:pt x="87119" y="2788"/>
                  </a:lnTo>
                  <a:lnTo>
                    <a:pt x="80846" y="697"/>
                  </a:lnTo>
                  <a:lnTo>
                    <a:pt x="73877" y="0"/>
                  </a:lnTo>
                  <a:close/>
                  <a:moveTo>
                    <a:pt x="211873" y="0"/>
                  </a:moveTo>
                  <a:lnTo>
                    <a:pt x="204904" y="697"/>
                  </a:lnTo>
                  <a:lnTo>
                    <a:pt x="198631" y="2788"/>
                  </a:lnTo>
                  <a:lnTo>
                    <a:pt x="192359" y="4879"/>
                  </a:lnTo>
                  <a:lnTo>
                    <a:pt x="186783" y="7666"/>
                  </a:lnTo>
                  <a:lnTo>
                    <a:pt x="181207" y="11151"/>
                  </a:lnTo>
                  <a:lnTo>
                    <a:pt x="176329" y="14636"/>
                  </a:lnTo>
                  <a:lnTo>
                    <a:pt x="170753" y="19515"/>
                  </a:lnTo>
                  <a:lnTo>
                    <a:pt x="166571" y="24393"/>
                  </a:lnTo>
                  <a:lnTo>
                    <a:pt x="162390" y="29969"/>
                  </a:lnTo>
                  <a:lnTo>
                    <a:pt x="158905" y="35544"/>
                  </a:lnTo>
                  <a:lnTo>
                    <a:pt x="156117" y="41120"/>
                  </a:lnTo>
                  <a:lnTo>
                    <a:pt x="154026" y="47392"/>
                  </a:lnTo>
                  <a:lnTo>
                    <a:pt x="152632" y="53665"/>
                  </a:lnTo>
                  <a:lnTo>
                    <a:pt x="151238" y="59938"/>
                  </a:lnTo>
                  <a:lnTo>
                    <a:pt x="151238" y="66907"/>
                  </a:lnTo>
                  <a:lnTo>
                    <a:pt x="151238" y="73876"/>
                  </a:lnTo>
                  <a:lnTo>
                    <a:pt x="152632" y="80149"/>
                  </a:lnTo>
                  <a:lnTo>
                    <a:pt x="154026" y="86422"/>
                  </a:lnTo>
                  <a:lnTo>
                    <a:pt x="156117" y="92694"/>
                  </a:lnTo>
                  <a:lnTo>
                    <a:pt x="158905" y="98270"/>
                  </a:lnTo>
                  <a:lnTo>
                    <a:pt x="162390" y="103845"/>
                  </a:lnTo>
                  <a:lnTo>
                    <a:pt x="166571" y="109421"/>
                  </a:lnTo>
                  <a:lnTo>
                    <a:pt x="170753" y="114299"/>
                  </a:lnTo>
                  <a:lnTo>
                    <a:pt x="176329" y="118481"/>
                  </a:lnTo>
                  <a:lnTo>
                    <a:pt x="181207" y="122663"/>
                  </a:lnTo>
                  <a:lnTo>
                    <a:pt x="186783" y="126148"/>
                  </a:lnTo>
                  <a:lnTo>
                    <a:pt x="192359" y="128935"/>
                  </a:lnTo>
                  <a:lnTo>
                    <a:pt x="198631" y="131026"/>
                  </a:lnTo>
                  <a:lnTo>
                    <a:pt x="204904" y="132420"/>
                  </a:lnTo>
                  <a:lnTo>
                    <a:pt x="211873" y="133814"/>
                  </a:lnTo>
                  <a:lnTo>
                    <a:pt x="218146" y="133814"/>
                  </a:lnTo>
                  <a:lnTo>
                    <a:pt x="179813" y="200721"/>
                  </a:lnTo>
                  <a:lnTo>
                    <a:pt x="218146" y="200721"/>
                  </a:lnTo>
                  <a:lnTo>
                    <a:pt x="275993" y="100361"/>
                  </a:lnTo>
                  <a:lnTo>
                    <a:pt x="280174" y="92694"/>
                  </a:lnTo>
                  <a:lnTo>
                    <a:pt x="282962" y="84331"/>
                  </a:lnTo>
                  <a:lnTo>
                    <a:pt x="285053" y="75967"/>
                  </a:lnTo>
                  <a:lnTo>
                    <a:pt x="285750" y="66907"/>
                  </a:lnTo>
                  <a:lnTo>
                    <a:pt x="285053" y="59938"/>
                  </a:lnTo>
                  <a:lnTo>
                    <a:pt x="284356" y="53665"/>
                  </a:lnTo>
                  <a:lnTo>
                    <a:pt x="282962" y="47392"/>
                  </a:lnTo>
                  <a:lnTo>
                    <a:pt x="280174" y="41120"/>
                  </a:lnTo>
                  <a:lnTo>
                    <a:pt x="277387" y="35544"/>
                  </a:lnTo>
                  <a:lnTo>
                    <a:pt x="274599" y="29969"/>
                  </a:lnTo>
                  <a:lnTo>
                    <a:pt x="270417" y="24393"/>
                  </a:lnTo>
                  <a:lnTo>
                    <a:pt x="265538" y="19515"/>
                  </a:lnTo>
                  <a:lnTo>
                    <a:pt x="260660" y="14636"/>
                  </a:lnTo>
                  <a:lnTo>
                    <a:pt x="255084" y="11151"/>
                  </a:lnTo>
                  <a:lnTo>
                    <a:pt x="249509" y="7666"/>
                  </a:lnTo>
                  <a:lnTo>
                    <a:pt x="243933" y="4879"/>
                  </a:lnTo>
                  <a:lnTo>
                    <a:pt x="237660" y="2788"/>
                  </a:lnTo>
                  <a:lnTo>
                    <a:pt x="231388" y="697"/>
                  </a:lnTo>
                  <a:lnTo>
                    <a:pt x="225115" y="0"/>
                  </a:lnTo>
                  <a:close/>
                </a:path>
              </a:pathLst>
            </a:custGeom>
            <a:solidFill>
              <a:srgbClr val="E5D2FF"/>
            </a:solidFill>
            <a:ln>
              <a:noFill/>
            </a:ln>
          </p:spPr>
          <p:txBody>
            <a:bodyPr anchorCtr="0" anchor="ctr" bIns="92475" lIns="92475" spcFirstLastPara="1" rIns="92475" wrap="square" tIns="92475">
              <a:noAutofit/>
            </a:bodyPr>
            <a:lstStyle/>
            <a:p>
              <a:pPr indent="0" lvl="0" marL="0" rtl="0" algn="l">
                <a:spcBef>
                  <a:spcPts val="0"/>
                </a:spcBef>
                <a:spcAft>
                  <a:spcPts val="0"/>
                </a:spcAft>
                <a:buNone/>
              </a:pPr>
              <a:r>
                <a:t/>
              </a:r>
              <a:endParaRPr sz="1416">
                <a:latin typeface="Gowun Batang"/>
                <a:ea typeface="Gowun Batang"/>
                <a:cs typeface="Gowun Batang"/>
                <a:sym typeface="Gowun Batang"/>
              </a:endParaRPr>
            </a:p>
          </p:txBody>
        </p:sp>
        <p:sp>
          <p:nvSpPr>
            <p:cNvPr id="326" name="Google Shape;326;p41"/>
            <p:cNvSpPr txBox="1"/>
            <p:nvPr/>
          </p:nvSpPr>
          <p:spPr>
            <a:xfrm>
              <a:off x="3105250" y="1219500"/>
              <a:ext cx="2933700" cy="2487300"/>
            </a:xfrm>
            <a:prstGeom prst="rect">
              <a:avLst/>
            </a:prstGeom>
            <a:noFill/>
            <a:ln>
              <a:noFill/>
            </a:ln>
          </p:spPr>
          <p:txBody>
            <a:bodyPr anchorCtr="0" anchor="ctr" bIns="92475" lIns="92475" spcFirstLastPara="1" rIns="92475" wrap="square" tIns="92475">
              <a:noAutofit/>
            </a:bodyPr>
            <a:lstStyle/>
            <a:p>
              <a:pPr indent="0" lvl="0" marL="0" rtl="0" algn="l">
                <a:lnSpc>
                  <a:spcPct val="100000"/>
                </a:lnSpc>
                <a:spcBef>
                  <a:spcPts val="0"/>
                </a:spcBef>
                <a:spcAft>
                  <a:spcPts val="0"/>
                </a:spcAft>
                <a:buNone/>
              </a:pPr>
              <a:r>
                <a:t/>
              </a:r>
              <a:endParaRPr b="1" sz="1820">
                <a:solidFill>
                  <a:srgbClr val="200A42"/>
                </a:solidFill>
                <a:latin typeface="Gowun Batang"/>
                <a:ea typeface="Gowun Batang"/>
                <a:cs typeface="Gowun Batang"/>
                <a:sym typeface="Gowun Batang"/>
              </a:endParaRPr>
            </a:p>
          </p:txBody>
        </p:sp>
      </p:grpSp>
      <p:sp>
        <p:nvSpPr>
          <p:cNvPr id="327" name="Google Shape;327;p41"/>
          <p:cNvSpPr txBox="1"/>
          <p:nvPr>
            <p:ph type="title"/>
          </p:nvPr>
        </p:nvSpPr>
        <p:spPr>
          <a:xfrm>
            <a:off x="276075" y="332130"/>
            <a:ext cx="85944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2. </a:t>
            </a:r>
            <a:r>
              <a:rPr lang="en"/>
              <a:t>Background of Project</a:t>
            </a:r>
            <a:endParaRPr/>
          </a:p>
        </p:txBody>
      </p:sp>
      <p:pic>
        <p:nvPicPr>
          <p:cNvPr descr="A glass skyscraper under a blue sky. " id="328" name="Google Shape;328;p41"/>
          <p:cNvPicPr preferRelativeResize="0"/>
          <p:nvPr>
            <p:ph idx="2" type="pic"/>
          </p:nvPr>
        </p:nvPicPr>
        <p:blipFill rotWithShape="1">
          <a:blip r:embed="rId3">
            <a:alphaModFix/>
          </a:blip>
          <a:srcRect b="0" l="24914" r="30854" t="0"/>
          <a:stretch/>
        </p:blipFill>
        <p:spPr>
          <a:xfrm>
            <a:off x="6877724" y="0"/>
            <a:ext cx="2266199" cy="3405001"/>
          </a:xfrm>
          <a:prstGeom prst="rect">
            <a:avLst/>
          </a:prstGeom>
        </p:spPr>
      </p:pic>
      <p:sp>
        <p:nvSpPr>
          <p:cNvPr id="329" name="Google Shape;329;p41"/>
          <p:cNvSpPr txBox="1"/>
          <p:nvPr>
            <p:ph idx="12" type="sldNum"/>
          </p:nvPr>
        </p:nvSpPr>
        <p:spPr>
          <a:xfrm>
            <a:off x="8656458" y="4815950"/>
            <a:ext cx="336000" cy="1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30" name="Google Shape;330;p41"/>
          <p:cNvSpPr txBox="1"/>
          <p:nvPr/>
        </p:nvSpPr>
        <p:spPr>
          <a:xfrm>
            <a:off x="434350" y="944225"/>
            <a:ext cx="6027600" cy="3642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i="1" lang="en" sz="1300">
                <a:solidFill>
                  <a:srgbClr val="362808"/>
                </a:solidFill>
                <a:latin typeface="Martian Mono Light"/>
                <a:ea typeface="Martian Mono Light"/>
                <a:cs typeface="Martian Mono Light"/>
                <a:sym typeface="Martian Mono Light"/>
              </a:rPr>
              <a:t>PeopleU is a B2B Software as a Service (SaaS) company that offers a human resource management application. PeopleU has established cooperation with several companies with various scales and industry. PeopleU provides a comprehensive HR management solution with many features.</a:t>
            </a:r>
            <a:endParaRPr i="1" sz="13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t/>
            </a:r>
            <a:endParaRPr i="1" sz="1300">
              <a:solidFill>
                <a:srgbClr val="362808"/>
              </a:solidFill>
              <a:latin typeface="Martian Mono Light"/>
              <a:ea typeface="Martian Mono Light"/>
              <a:cs typeface="Martian Mono Light"/>
              <a:sym typeface="Martian Mono Light"/>
            </a:endParaRPr>
          </a:p>
          <a:p>
            <a:pPr indent="0" lvl="0" marL="0" rtl="0" algn="l">
              <a:spcBef>
                <a:spcPts val="600"/>
              </a:spcBef>
              <a:spcAft>
                <a:spcPts val="0"/>
              </a:spcAft>
              <a:buNone/>
            </a:pPr>
            <a:r>
              <a:rPr i="1" lang="en" sz="1300">
                <a:solidFill>
                  <a:srgbClr val="362808"/>
                </a:solidFill>
                <a:latin typeface="Martian Mono Light"/>
                <a:ea typeface="Martian Mono Light"/>
                <a:cs typeface="Martian Mono Light"/>
                <a:sym typeface="Martian Mono Light"/>
              </a:rPr>
              <a:t>Currently, the focus of PeopleU is to increase its customer with several initiatives such as evaluating the marketings and acquisition process, also considering offering price packages. Experts, as the person in charge, tries to guide the DA team to provide the proper evaluation and advice regarding how data can be used to provide analysis to support those initiatives.</a:t>
            </a:r>
            <a:endParaRPr i="1" sz="1300">
              <a:solidFill>
                <a:srgbClr val="362808"/>
              </a:solidFill>
              <a:latin typeface="Martian Mono Light"/>
              <a:ea typeface="Martian Mono Light"/>
              <a:cs typeface="Martian Mono Light"/>
              <a:sym typeface="Martian Mon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a:off x="186750" y="2461735"/>
            <a:ext cx="8498443" cy="2266766"/>
          </a:xfrm>
          <a:custGeom>
            <a:rect b="b" l="l" r="r" t="t"/>
            <a:pathLst>
              <a:path extrusionOk="0" h="209256" w="197466">
                <a:moveTo>
                  <a:pt x="12231" y="0"/>
                </a:moveTo>
                <a:lnTo>
                  <a:pt x="10758" y="295"/>
                </a:lnTo>
                <a:lnTo>
                  <a:pt x="9579" y="590"/>
                </a:lnTo>
                <a:lnTo>
                  <a:pt x="8253" y="1032"/>
                </a:lnTo>
                <a:lnTo>
                  <a:pt x="7074" y="1621"/>
                </a:lnTo>
                <a:lnTo>
                  <a:pt x="6042" y="2358"/>
                </a:lnTo>
                <a:lnTo>
                  <a:pt x="4863" y="3095"/>
                </a:lnTo>
                <a:lnTo>
                  <a:pt x="3979" y="3979"/>
                </a:lnTo>
                <a:lnTo>
                  <a:pt x="3095" y="4863"/>
                </a:lnTo>
                <a:lnTo>
                  <a:pt x="2358" y="6042"/>
                </a:lnTo>
                <a:lnTo>
                  <a:pt x="1621" y="7074"/>
                </a:lnTo>
                <a:lnTo>
                  <a:pt x="1032" y="8253"/>
                </a:lnTo>
                <a:lnTo>
                  <a:pt x="590" y="9579"/>
                </a:lnTo>
                <a:lnTo>
                  <a:pt x="295" y="10758"/>
                </a:lnTo>
                <a:lnTo>
                  <a:pt x="0" y="12231"/>
                </a:lnTo>
                <a:lnTo>
                  <a:pt x="0" y="13558"/>
                </a:lnTo>
                <a:lnTo>
                  <a:pt x="0" y="25642"/>
                </a:lnTo>
                <a:lnTo>
                  <a:pt x="0" y="27705"/>
                </a:lnTo>
                <a:lnTo>
                  <a:pt x="0" y="195404"/>
                </a:lnTo>
                <a:lnTo>
                  <a:pt x="0" y="196877"/>
                </a:lnTo>
                <a:lnTo>
                  <a:pt x="295" y="198203"/>
                </a:lnTo>
                <a:lnTo>
                  <a:pt x="590" y="199530"/>
                </a:lnTo>
                <a:lnTo>
                  <a:pt x="1032" y="200856"/>
                </a:lnTo>
                <a:lnTo>
                  <a:pt x="1621" y="202035"/>
                </a:lnTo>
                <a:lnTo>
                  <a:pt x="2358" y="203214"/>
                </a:lnTo>
                <a:lnTo>
                  <a:pt x="3095" y="204245"/>
                </a:lnTo>
                <a:lnTo>
                  <a:pt x="3979" y="205277"/>
                </a:lnTo>
                <a:lnTo>
                  <a:pt x="5011" y="206161"/>
                </a:lnTo>
                <a:lnTo>
                  <a:pt x="6042" y="206898"/>
                </a:lnTo>
                <a:lnTo>
                  <a:pt x="7221" y="207635"/>
                </a:lnTo>
                <a:lnTo>
                  <a:pt x="8400" y="208224"/>
                </a:lnTo>
                <a:lnTo>
                  <a:pt x="9726" y="208666"/>
                </a:lnTo>
                <a:lnTo>
                  <a:pt x="11053" y="208961"/>
                </a:lnTo>
                <a:lnTo>
                  <a:pt x="12379" y="209256"/>
                </a:lnTo>
                <a:lnTo>
                  <a:pt x="185087" y="209256"/>
                </a:lnTo>
                <a:lnTo>
                  <a:pt x="186413" y="208961"/>
                </a:lnTo>
                <a:lnTo>
                  <a:pt x="187740" y="208666"/>
                </a:lnTo>
                <a:lnTo>
                  <a:pt x="189066" y="208224"/>
                </a:lnTo>
                <a:lnTo>
                  <a:pt x="190245" y="207635"/>
                </a:lnTo>
                <a:lnTo>
                  <a:pt x="191424" y="206898"/>
                </a:lnTo>
                <a:lnTo>
                  <a:pt x="192455" y="206161"/>
                </a:lnTo>
                <a:lnTo>
                  <a:pt x="193487" y="205277"/>
                </a:lnTo>
                <a:lnTo>
                  <a:pt x="194371" y="204245"/>
                </a:lnTo>
                <a:lnTo>
                  <a:pt x="195108" y="203214"/>
                </a:lnTo>
                <a:lnTo>
                  <a:pt x="195845" y="202035"/>
                </a:lnTo>
                <a:lnTo>
                  <a:pt x="196434" y="200856"/>
                </a:lnTo>
                <a:lnTo>
                  <a:pt x="196876" y="199530"/>
                </a:lnTo>
                <a:lnTo>
                  <a:pt x="197171" y="198203"/>
                </a:lnTo>
                <a:lnTo>
                  <a:pt x="197466" y="196877"/>
                </a:lnTo>
                <a:lnTo>
                  <a:pt x="197466" y="195404"/>
                </a:lnTo>
                <a:lnTo>
                  <a:pt x="197466" y="25642"/>
                </a:lnTo>
                <a:lnTo>
                  <a:pt x="197466" y="24168"/>
                </a:lnTo>
                <a:lnTo>
                  <a:pt x="197171" y="22842"/>
                </a:lnTo>
                <a:lnTo>
                  <a:pt x="196876" y="21515"/>
                </a:lnTo>
                <a:lnTo>
                  <a:pt x="196434" y="20189"/>
                </a:lnTo>
                <a:lnTo>
                  <a:pt x="195845" y="19010"/>
                </a:lnTo>
                <a:lnTo>
                  <a:pt x="195108" y="17831"/>
                </a:lnTo>
                <a:lnTo>
                  <a:pt x="194371" y="16800"/>
                </a:lnTo>
                <a:lnTo>
                  <a:pt x="193487" y="15768"/>
                </a:lnTo>
                <a:lnTo>
                  <a:pt x="192455" y="14884"/>
                </a:lnTo>
                <a:lnTo>
                  <a:pt x="191424" y="14147"/>
                </a:lnTo>
                <a:lnTo>
                  <a:pt x="190245" y="13410"/>
                </a:lnTo>
                <a:lnTo>
                  <a:pt x="189066" y="12821"/>
                </a:lnTo>
                <a:lnTo>
                  <a:pt x="187740" y="12379"/>
                </a:lnTo>
                <a:lnTo>
                  <a:pt x="186413" y="12084"/>
                </a:lnTo>
                <a:lnTo>
                  <a:pt x="185087" y="11789"/>
                </a:lnTo>
                <a:lnTo>
                  <a:pt x="104922" y="11789"/>
                </a:lnTo>
                <a:lnTo>
                  <a:pt x="103154" y="11347"/>
                </a:lnTo>
                <a:lnTo>
                  <a:pt x="101680" y="10758"/>
                </a:lnTo>
                <a:lnTo>
                  <a:pt x="101091" y="10316"/>
                </a:lnTo>
                <a:lnTo>
                  <a:pt x="100354" y="9874"/>
                </a:lnTo>
                <a:lnTo>
                  <a:pt x="99765" y="9137"/>
                </a:lnTo>
                <a:lnTo>
                  <a:pt x="99175" y="8547"/>
                </a:lnTo>
                <a:lnTo>
                  <a:pt x="98291" y="6632"/>
                </a:lnTo>
                <a:lnTo>
                  <a:pt x="97259" y="5011"/>
                </a:lnTo>
                <a:lnTo>
                  <a:pt x="95933" y="3684"/>
                </a:lnTo>
                <a:lnTo>
                  <a:pt x="94312" y="2358"/>
                </a:lnTo>
                <a:lnTo>
                  <a:pt x="92544" y="1327"/>
                </a:lnTo>
                <a:lnTo>
                  <a:pt x="90775" y="590"/>
                </a:lnTo>
                <a:lnTo>
                  <a:pt x="88712" y="148"/>
                </a:lnTo>
                <a:lnTo>
                  <a:pt x="86649" y="0"/>
                </a:lnTo>
                <a:close/>
              </a:path>
            </a:pathLst>
          </a:custGeom>
          <a:solidFill>
            <a:srgbClr val="FCE5CD"/>
          </a:solidFill>
          <a:ln>
            <a:noFill/>
          </a:ln>
        </p:spPr>
        <p:txBody>
          <a:bodyPr anchorCtr="0" anchor="ctr" bIns="182875" lIns="274300" spcFirstLastPara="1" rIns="274300" wrap="square" tIns="182875">
            <a:noAutofit/>
          </a:bodyPr>
          <a:lstStyle/>
          <a:p>
            <a:pPr indent="0" lvl="0" marL="0" rtl="0" algn="l">
              <a:spcBef>
                <a:spcPts val="0"/>
              </a:spcBef>
              <a:spcAft>
                <a:spcPts val="0"/>
              </a:spcAft>
              <a:buNone/>
            </a:pPr>
            <a:r>
              <a:t/>
            </a:r>
            <a:endParaRPr sz="1900">
              <a:solidFill>
                <a:srgbClr val="FEFEFE"/>
              </a:solidFill>
              <a:latin typeface="Gowun Batang"/>
              <a:ea typeface="Gowun Batang"/>
              <a:cs typeface="Gowun Batang"/>
              <a:sym typeface="Gowun Batang"/>
            </a:endParaRPr>
          </a:p>
        </p:txBody>
      </p:sp>
      <p:sp>
        <p:nvSpPr>
          <p:cNvPr id="336" name="Google Shape;336;p42"/>
          <p:cNvSpPr/>
          <p:nvPr/>
        </p:nvSpPr>
        <p:spPr>
          <a:xfrm>
            <a:off x="186750" y="151000"/>
            <a:ext cx="8498443" cy="2266766"/>
          </a:xfrm>
          <a:custGeom>
            <a:rect b="b" l="l" r="r" t="t"/>
            <a:pathLst>
              <a:path extrusionOk="0" h="209256" w="197466">
                <a:moveTo>
                  <a:pt x="12231" y="0"/>
                </a:moveTo>
                <a:lnTo>
                  <a:pt x="10758" y="295"/>
                </a:lnTo>
                <a:lnTo>
                  <a:pt x="9579" y="590"/>
                </a:lnTo>
                <a:lnTo>
                  <a:pt x="8253" y="1032"/>
                </a:lnTo>
                <a:lnTo>
                  <a:pt x="7074" y="1621"/>
                </a:lnTo>
                <a:lnTo>
                  <a:pt x="6042" y="2358"/>
                </a:lnTo>
                <a:lnTo>
                  <a:pt x="4863" y="3095"/>
                </a:lnTo>
                <a:lnTo>
                  <a:pt x="3979" y="3979"/>
                </a:lnTo>
                <a:lnTo>
                  <a:pt x="3095" y="4863"/>
                </a:lnTo>
                <a:lnTo>
                  <a:pt x="2358" y="6042"/>
                </a:lnTo>
                <a:lnTo>
                  <a:pt x="1621" y="7074"/>
                </a:lnTo>
                <a:lnTo>
                  <a:pt x="1032" y="8253"/>
                </a:lnTo>
                <a:lnTo>
                  <a:pt x="590" y="9579"/>
                </a:lnTo>
                <a:lnTo>
                  <a:pt x="295" y="10758"/>
                </a:lnTo>
                <a:lnTo>
                  <a:pt x="0" y="12231"/>
                </a:lnTo>
                <a:lnTo>
                  <a:pt x="0" y="13558"/>
                </a:lnTo>
                <a:lnTo>
                  <a:pt x="0" y="25642"/>
                </a:lnTo>
                <a:lnTo>
                  <a:pt x="0" y="27705"/>
                </a:lnTo>
                <a:lnTo>
                  <a:pt x="0" y="195404"/>
                </a:lnTo>
                <a:lnTo>
                  <a:pt x="0" y="196877"/>
                </a:lnTo>
                <a:lnTo>
                  <a:pt x="295" y="198203"/>
                </a:lnTo>
                <a:lnTo>
                  <a:pt x="590" y="199530"/>
                </a:lnTo>
                <a:lnTo>
                  <a:pt x="1032" y="200856"/>
                </a:lnTo>
                <a:lnTo>
                  <a:pt x="1621" y="202035"/>
                </a:lnTo>
                <a:lnTo>
                  <a:pt x="2358" y="203214"/>
                </a:lnTo>
                <a:lnTo>
                  <a:pt x="3095" y="204245"/>
                </a:lnTo>
                <a:lnTo>
                  <a:pt x="3979" y="205277"/>
                </a:lnTo>
                <a:lnTo>
                  <a:pt x="5011" y="206161"/>
                </a:lnTo>
                <a:lnTo>
                  <a:pt x="6042" y="206898"/>
                </a:lnTo>
                <a:lnTo>
                  <a:pt x="7221" y="207635"/>
                </a:lnTo>
                <a:lnTo>
                  <a:pt x="8400" y="208224"/>
                </a:lnTo>
                <a:lnTo>
                  <a:pt x="9726" y="208666"/>
                </a:lnTo>
                <a:lnTo>
                  <a:pt x="11053" y="208961"/>
                </a:lnTo>
                <a:lnTo>
                  <a:pt x="12379" y="209256"/>
                </a:lnTo>
                <a:lnTo>
                  <a:pt x="185087" y="209256"/>
                </a:lnTo>
                <a:lnTo>
                  <a:pt x="186413" y="208961"/>
                </a:lnTo>
                <a:lnTo>
                  <a:pt x="187740" y="208666"/>
                </a:lnTo>
                <a:lnTo>
                  <a:pt x="189066" y="208224"/>
                </a:lnTo>
                <a:lnTo>
                  <a:pt x="190245" y="207635"/>
                </a:lnTo>
                <a:lnTo>
                  <a:pt x="191424" y="206898"/>
                </a:lnTo>
                <a:lnTo>
                  <a:pt x="192455" y="206161"/>
                </a:lnTo>
                <a:lnTo>
                  <a:pt x="193487" y="205277"/>
                </a:lnTo>
                <a:lnTo>
                  <a:pt x="194371" y="204245"/>
                </a:lnTo>
                <a:lnTo>
                  <a:pt x="195108" y="203214"/>
                </a:lnTo>
                <a:lnTo>
                  <a:pt x="195845" y="202035"/>
                </a:lnTo>
                <a:lnTo>
                  <a:pt x="196434" y="200856"/>
                </a:lnTo>
                <a:lnTo>
                  <a:pt x="196876" y="199530"/>
                </a:lnTo>
                <a:lnTo>
                  <a:pt x="197171" y="198203"/>
                </a:lnTo>
                <a:lnTo>
                  <a:pt x="197466" y="196877"/>
                </a:lnTo>
                <a:lnTo>
                  <a:pt x="197466" y="195404"/>
                </a:lnTo>
                <a:lnTo>
                  <a:pt x="197466" y="25642"/>
                </a:lnTo>
                <a:lnTo>
                  <a:pt x="197466" y="24168"/>
                </a:lnTo>
                <a:lnTo>
                  <a:pt x="197171" y="22842"/>
                </a:lnTo>
                <a:lnTo>
                  <a:pt x="196876" y="21515"/>
                </a:lnTo>
                <a:lnTo>
                  <a:pt x="196434" y="20189"/>
                </a:lnTo>
                <a:lnTo>
                  <a:pt x="195845" y="19010"/>
                </a:lnTo>
                <a:lnTo>
                  <a:pt x="195108" y="17831"/>
                </a:lnTo>
                <a:lnTo>
                  <a:pt x="194371" y="16800"/>
                </a:lnTo>
                <a:lnTo>
                  <a:pt x="193487" y="15768"/>
                </a:lnTo>
                <a:lnTo>
                  <a:pt x="192455" y="14884"/>
                </a:lnTo>
                <a:lnTo>
                  <a:pt x="191424" y="14147"/>
                </a:lnTo>
                <a:lnTo>
                  <a:pt x="190245" y="13410"/>
                </a:lnTo>
                <a:lnTo>
                  <a:pt x="189066" y="12821"/>
                </a:lnTo>
                <a:lnTo>
                  <a:pt x="187740" y="12379"/>
                </a:lnTo>
                <a:lnTo>
                  <a:pt x="186413" y="12084"/>
                </a:lnTo>
                <a:lnTo>
                  <a:pt x="185087" y="11789"/>
                </a:lnTo>
                <a:lnTo>
                  <a:pt x="104922" y="11789"/>
                </a:lnTo>
                <a:lnTo>
                  <a:pt x="103154" y="11347"/>
                </a:lnTo>
                <a:lnTo>
                  <a:pt x="101680" y="10758"/>
                </a:lnTo>
                <a:lnTo>
                  <a:pt x="101091" y="10316"/>
                </a:lnTo>
                <a:lnTo>
                  <a:pt x="100354" y="9874"/>
                </a:lnTo>
                <a:lnTo>
                  <a:pt x="99765" y="9137"/>
                </a:lnTo>
                <a:lnTo>
                  <a:pt x="99175" y="8547"/>
                </a:lnTo>
                <a:lnTo>
                  <a:pt x="98291" y="6632"/>
                </a:lnTo>
                <a:lnTo>
                  <a:pt x="97259" y="5011"/>
                </a:lnTo>
                <a:lnTo>
                  <a:pt x="95933" y="3684"/>
                </a:lnTo>
                <a:lnTo>
                  <a:pt x="94312" y="2358"/>
                </a:lnTo>
                <a:lnTo>
                  <a:pt x="92544" y="1327"/>
                </a:lnTo>
                <a:lnTo>
                  <a:pt x="90775" y="590"/>
                </a:lnTo>
                <a:lnTo>
                  <a:pt x="88712" y="148"/>
                </a:lnTo>
                <a:lnTo>
                  <a:pt x="86649" y="0"/>
                </a:lnTo>
                <a:close/>
              </a:path>
            </a:pathLst>
          </a:custGeom>
          <a:solidFill>
            <a:srgbClr val="D0E0E3"/>
          </a:solidFill>
          <a:ln>
            <a:noFill/>
          </a:ln>
        </p:spPr>
        <p:txBody>
          <a:bodyPr anchorCtr="0" anchor="ctr" bIns="182875" lIns="274300" spcFirstLastPara="1" rIns="274300" wrap="square" tIns="182875">
            <a:noAutofit/>
          </a:bodyPr>
          <a:lstStyle/>
          <a:p>
            <a:pPr indent="0" lvl="0" marL="0" rtl="0" algn="l">
              <a:spcBef>
                <a:spcPts val="0"/>
              </a:spcBef>
              <a:spcAft>
                <a:spcPts val="0"/>
              </a:spcAft>
              <a:buNone/>
            </a:pPr>
            <a:r>
              <a:t/>
            </a:r>
            <a:endParaRPr sz="1900">
              <a:solidFill>
                <a:srgbClr val="FEFEFE"/>
              </a:solidFill>
              <a:latin typeface="Gowun Batang"/>
              <a:ea typeface="Gowun Batang"/>
              <a:cs typeface="Gowun Batang"/>
              <a:sym typeface="Gowun Batang"/>
            </a:endParaRPr>
          </a:p>
        </p:txBody>
      </p:sp>
      <p:sp>
        <p:nvSpPr>
          <p:cNvPr id="337" name="Google Shape;337;p42"/>
          <p:cNvSpPr txBox="1"/>
          <p:nvPr>
            <p:ph type="title"/>
          </p:nvPr>
        </p:nvSpPr>
        <p:spPr>
          <a:xfrm>
            <a:off x="408400" y="457200"/>
            <a:ext cx="48678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Business Problem</a:t>
            </a:r>
            <a:endParaRPr/>
          </a:p>
        </p:txBody>
      </p:sp>
      <p:sp>
        <p:nvSpPr>
          <p:cNvPr id="338" name="Google Shape;338;p42"/>
          <p:cNvSpPr txBox="1"/>
          <p:nvPr/>
        </p:nvSpPr>
        <p:spPr>
          <a:xfrm>
            <a:off x="408400" y="944225"/>
            <a:ext cx="8145900" cy="1176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i="1" lang="en" sz="1300">
                <a:solidFill>
                  <a:srgbClr val="362808"/>
                </a:solidFill>
                <a:latin typeface="Martian Mono Light"/>
                <a:ea typeface="Martian Mono Light"/>
                <a:cs typeface="Martian Mono Light"/>
                <a:sym typeface="Martian Mono Light"/>
              </a:rPr>
              <a:t>Despite a high number of leads entering the funnel across industries, only 26% of total registered leads convert into Deal Won.This indicates significant drop-off across mid-funnel stages, suggesting inefficiencies in lead qualification, follow-up, or sales execution.</a:t>
            </a:r>
            <a:endParaRPr i="1" sz="1300">
              <a:solidFill>
                <a:srgbClr val="362808"/>
              </a:solidFill>
              <a:latin typeface="Martian Mono Light"/>
              <a:ea typeface="Martian Mono Light"/>
              <a:cs typeface="Martian Mono Light"/>
              <a:sym typeface="Martian Mono Light"/>
            </a:endParaRPr>
          </a:p>
        </p:txBody>
      </p:sp>
      <p:sp>
        <p:nvSpPr>
          <p:cNvPr id="339" name="Google Shape;339;p42"/>
          <p:cNvSpPr txBox="1"/>
          <p:nvPr>
            <p:ph type="title"/>
          </p:nvPr>
        </p:nvSpPr>
        <p:spPr>
          <a:xfrm>
            <a:off x="408400" y="2812025"/>
            <a:ext cx="47853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Objective of analysis</a:t>
            </a:r>
            <a:endParaRPr/>
          </a:p>
        </p:txBody>
      </p:sp>
      <p:sp>
        <p:nvSpPr>
          <p:cNvPr id="340" name="Google Shape;340;p42"/>
          <p:cNvSpPr txBox="1"/>
          <p:nvPr/>
        </p:nvSpPr>
        <p:spPr>
          <a:xfrm>
            <a:off x="408400" y="3267775"/>
            <a:ext cx="8145900" cy="1176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i="1" lang="en" sz="1300">
                <a:solidFill>
                  <a:srgbClr val="362808"/>
                </a:solidFill>
                <a:latin typeface="Martian Mono Light"/>
                <a:ea typeface="Martian Mono Light"/>
                <a:cs typeface="Martian Mono Light"/>
                <a:sym typeface="Martian Mono Light"/>
              </a:rPr>
              <a:t>To analyze the end-to-end lead funnel and determine the key stages contributing to low conversion rates. Funnel analysis will be used to quantify drop-offs at each step and guide targeted interventions that can increase the Deal Won conversion.</a:t>
            </a:r>
            <a:endParaRPr i="1" sz="1300">
              <a:solidFill>
                <a:srgbClr val="362808"/>
              </a:solidFill>
              <a:latin typeface="Martian Mono Light"/>
              <a:ea typeface="Martian Mono Light"/>
              <a:cs typeface="Martian Mono Light"/>
              <a:sym typeface="Martian Mon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p:nvPr/>
        </p:nvSpPr>
        <p:spPr>
          <a:xfrm>
            <a:off x="3725" y="1443400"/>
            <a:ext cx="9203400" cy="2480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346" name="Google Shape;346;p43"/>
          <p:cNvSpPr txBox="1"/>
          <p:nvPr>
            <p:ph type="title"/>
          </p:nvPr>
        </p:nvSpPr>
        <p:spPr>
          <a:xfrm>
            <a:off x="276075" y="457200"/>
            <a:ext cx="50001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3. Methodology</a:t>
            </a:r>
            <a:endParaRPr/>
          </a:p>
        </p:txBody>
      </p:sp>
      <p:sp>
        <p:nvSpPr>
          <p:cNvPr id="347" name="Google Shape;347;p43"/>
          <p:cNvSpPr/>
          <p:nvPr/>
        </p:nvSpPr>
        <p:spPr>
          <a:xfrm>
            <a:off x="3729853" y="1737773"/>
            <a:ext cx="198300" cy="198300"/>
          </a:xfrm>
          <a:prstGeom prst="star4">
            <a:avLst>
              <a:gd fmla="val 20600"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ys One"/>
              <a:ea typeface="Days One"/>
              <a:cs typeface="Days One"/>
              <a:sym typeface="Days One"/>
            </a:endParaRPr>
          </a:p>
        </p:txBody>
      </p:sp>
      <p:sp>
        <p:nvSpPr>
          <p:cNvPr id="348" name="Google Shape;348;p43"/>
          <p:cNvSpPr/>
          <p:nvPr/>
        </p:nvSpPr>
        <p:spPr>
          <a:xfrm rot="10800000">
            <a:off x="2167629" y="1737773"/>
            <a:ext cx="198300" cy="198300"/>
          </a:xfrm>
          <a:prstGeom prst="star4">
            <a:avLst>
              <a:gd fmla="val 20600"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ys One"/>
              <a:ea typeface="Days One"/>
              <a:cs typeface="Days One"/>
              <a:sym typeface="Days One"/>
            </a:endParaRPr>
          </a:p>
        </p:txBody>
      </p:sp>
      <p:sp>
        <p:nvSpPr>
          <p:cNvPr id="349" name="Google Shape;349;p43"/>
          <p:cNvSpPr/>
          <p:nvPr/>
        </p:nvSpPr>
        <p:spPr>
          <a:xfrm rot="10800000">
            <a:off x="5088290" y="1737773"/>
            <a:ext cx="198300" cy="198300"/>
          </a:xfrm>
          <a:prstGeom prst="star4">
            <a:avLst>
              <a:gd fmla="val 20600"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ys One"/>
              <a:ea typeface="Days One"/>
              <a:cs typeface="Days One"/>
              <a:sym typeface="Days One"/>
            </a:endParaRPr>
          </a:p>
        </p:txBody>
      </p:sp>
      <p:sp>
        <p:nvSpPr>
          <p:cNvPr id="350" name="Google Shape;350;p43"/>
          <p:cNvSpPr txBox="1"/>
          <p:nvPr/>
        </p:nvSpPr>
        <p:spPr>
          <a:xfrm>
            <a:off x="510901" y="1925397"/>
            <a:ext cx="4614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600">
                <a:solidFill>
                  <a:srgbClr val="202124"/>
                </a:solidFill>
                <a:latin typeface="Days One"/>
                <a:ea typeface="Days One"/>
                <a:cs typeface="Days One"/>
                <a:sym typeface="Days One"/>
              </a:rPr>
              <a:t>01</a:t>
            </a:r>
            <a:endParaRPr b="1" sz="1600">
              <a:solidFill>
                <a:srgbClr val="202124"/>
              </a:solidFill>
              <a:latin typeface="Days One"/>
              <a:ea typeface="Days One"/>
              <a:cs typeface="Days One"/>
              <a:sym typeface="Days One"/>
            </a:endParaRPr>
          </a:p>
        </p:txBody>
      </p:sp>
      <p:sp>
        <p:nvSpPr>
          <p:cNvPr id="351" name="Google Shape;351;p43"/>
          <p:cNvSpPr txBox="1"/>
          <p:nvPr/>
        </p:nvSpPr>
        <p:spPr>
          <a:xfrm>
            <a:off x="40201" y="2375250"/>
            <a:ext cx="1431300" cy="3879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1300">
                <a:solidFill>
                  <a:srgbClr val="0461F9"/>
                </a:solidFill>
                <a:latin typeface="Days One"/>
                <a:ea typeface="Days One"/>
                <a:cs typeface="Days One"/>
                <a:sym typeface="Days One"/>
              </a:rPr>
              <a:t>Problem Understanding</a:t>
            </a:r>
            <a:endParaRPr b="1" sz="1300">
              <a:solidFill>
                <a:srgbClr val="0461F9"/>
              </a:solidFill>
              <a:latin typeface="Days One"/>
              <a:ea typeface="Days One"/>
              <a:cs typeface="Days One"/>
              <a:sym typeface="Days One"/>
            </a:endParaRPr>
          </a:p>
        </p:txBody>
      </p:sp>
      <p:sp>
        <p:nvSpPr>
          <p:cNvPr id="352" name="Google Shape;352;p43"/>
          <p:cNvSpPr txBox="1"/>
          <p:nvPr/>
        </p:nvSpPr>
        <p:spPr>
          <a:xfrm>
            <a:off x="61350" y="2826635"/>
            <a:ext cx="1314600" cy="10338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200"/>
              </a:spcAft>
              <a:buNone/>
            </a:pPr>
            <a:r>
              <a:rPr lang="en" sz="1000">
                <a:solidFill>
                  <a:srgbClr val="202124"/>
                </a:solidFill>
                <a:latin typeface="Albert Sans"/>
                <a:ea typeface="Albert Sans"/>
                <a:cs typeface="Albert Sans"/>
                <a:sym typeface="Albert Sans"/>
              </a:rPr>
              <a:t>Understand the conversion rate  from the data funnel provided  </a:t>
            </a:r>
            <a:endParaRPr sz="1000">
              <a:solidFill>
                <a:srgbClr val="202124"/>
              </a:solidFill>
              <a:latin typeface="Albert Sans"/>
              <a:ea typeface="Albert Sans"/>
              <a:cs typeface="Albert Sans"/>
              <a:sym typeface="Albert Sans"/>
            </a:endParaRPr>
          </a:p>
        </p:txBody>
      </p:sp>
      <p:sp>
        <p:nvSpPr>
          <p:cNvPr id="353" name="Google Shape;353;p43"/>
          <p:cNvSpPr txBox="1"/>
          <p:nvPr/>
        </p:nvSpPr>
        <p:spPr>
          <a:xfrm>
            <a:off x="2068204" y="1915563"/>
            <a:ext cx="4614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600">
                <a:solidFill>
                  <a:srgbClr val="202124"/>
                </a:solidFill>
                <a:latin typeface="Days One"/>
                <a:ea typeface="Days One"/>
                <a:cs typeface="Days One"/>
                <a:sym typeface="Days One"/>
              </a:rPr>
              <a:t>02</a:t>
            </a:r>
            <a:endParaRPr b="1" sz="1600">
              <a:solidFill>
                <a:srgbClr val="202124"/>
              </a:solidFill>
              <a:latin typeface="Days One"/>
              <a:ea typeface="Days One"/>
              <a:cs typeface="Days One"/>
              <a:sym typeface="Days One"/>
            </a:endParaRPr>
          </a:p>
        </p:txBody>
      </p:sp>
      <p:sp>
        <p:nvSpPr>
          <p:cNvPr id="354" name="Google Shape;354;p43"/>
          <p:cNvSpPr txBox="1"/>
          <p:nvPr/>
        </p:nvSpPr>
        <p:spPr>
          <a:xfrm>
            <a:off x="1541942" y="2375250"/>
            <a:ext cx="1534800" cy="3879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1300">
                <a:solidFill>
                  <a:srgbClr val="0461F9"/>
                </a:solidFill>
                <a:latin typeface="Days One"/>
                <a:ea typeface="Days One"/>
                <a:cs typeface="Days One"/>
                <a:sym typeface="Days One"/>
              </a:rPr>
              <a:t>Data Preparation &amp; Data Cleaning</a:t>
            </a:r>
            <a:endParaRPr b="1" sz="1300">
              <a:solidFill>
                <a:srgbClr val="0461F9"/>
              </a:solidFill>
              <a:latin typeface="Days One"/>
              <a:ea typeface="Days One"/>
              <a:cs typeface="Days One"/>
              <a:sym typeface="Days One"/>
            </a:endParaRPr>
          </a:p>
        </p:txBody>
      </p:sp>
      <p:sp>
        <p:nvSpPr>
          <p:cNvPr id="355" name="Google Shape;355;p43"/>
          <p:cNvSpPr txBox="1"/>
          <p:nvPr/>
        </p:nvSpPr>
        <p:spPr>
          <a:xfrm>
            <a:off x="1455824" y="2906175"/>
            <a:ext cx="1371000" cy="851700"/>
          </a:xfrm>
          <a:prstGeom prst="rect">
            <a:avLst/>
          </a:prstGeom>
          <a:noFill/>
          <a:ln>
            <a:noFill/>
          </a:ln>
        </p:spPr>
        <p:txBody>
          <a:bodyPr anchorCtr="0" anchor="t" bIns="0" lIns="91425" spcFirstLastPara="1" rIns="91425" wrap="square" tIns="0">
            <a:noAutofit/>
          </a:bodyPr>
          <a:lstStyle/>
          <a:p>
            <a:pPr indent="0" lvl="0" marL="0" rtl="0" algn="l">
              <a:lnSpc>
                <a:spcPct val="115000"/>
              </a:lnSpc>
              <a:spcBef>
                <a:spcPts val="0"/>
              </a:spcBef>
              <a:spcAft>
                <a:spcPts val="200"/>
              </a:spcAft>
              <a:buNone/>
            </a:pPr>
            <a:r>
              <a:rPr lang="en" sz="1000">
                <a:solidFill>
                  <a:srgbClr val="202124"/>
                </a:solidFill>
                <a:latin typeface="Albert Sans"/>
                <a:ea typeface="Albert Sans"/>
                <a:cs typeface="Albert Sans"/>
                <a:sym typeface="Albert Sans"/>
              </a:rPr>
              <a:t>checking double data and null values</a:t>
            </a:r>
            <a:endParaRPr sz="1000">
              <a:solidFill>
                <a:srgbClr val="202124"/>
              </a:solidFill>
              <a:latin typeface="Albert Sans"/>
              <a:ea typeface="Albert Sans"/>
              <a:cs typeface="Albert Sans"/>
              <a:sym typeface="Albert Sans"/>
            </a:endParaRPr>
          </a:p>
        </p:txBody>
      </p:sp>
      <p:sp>
        <p:nvSpPr>
          <p:cNvPr id="356" name="Google Shape;356;p43"/>
          <p:cNvSpPr txBox="1"/>
          <p:nvPr/>
        </p:nvSpPr>
        <p:spPr>
          <a:xfrm>
            <a:off x="3599878" y="1925397"/>
            <a:ext cx="4614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600">
                <a:solidFill>
                  <a:srgbClr val="202124"/>
                </a:solidFill>
                <a:latin typeface="Days One"/>
                <a:ea typeface="Days One"/>
                <a:cs typeface="Days One"/>
                <a:sym typeface="Days One"/>
              </a:rPr>
              <a:t>03</a:t>
            </a:r>
            <a:endParaRPr b="1" sz="1600">
              <a:solidFill>
                <a:srgbClr val="202124"/>
              </a:solidFill>
              <a:latin typeface="Days One"/>
              <a:ea typeface="Days One"/>
              <a:cs typeface="Days One"/>
              <a:sym typeface="Days One"/>
            </a:endParaRPr>
          </a:p>
        </p:txBody>
      </p:sp>
      <p:sp>
        <p:nvSpPr>
          <p:cNvPr id="357" name="Google Shape;357;p43"/>
          <p:cNvSpPr txBox="1"/>
          <p:nvPr/>
        </p:nvSpPr>
        <p:spPr>
          <a:xfrm>
            <a:off x="3088775" y="2375250"/>
            <a:ext cx="1431300" cy="3879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1300">
                <a:solidFill>
                  <a:srgbClr val="0461F9"/>
                </a:solidFill>
                <a:latin typeface="Days One"/>
                <a:ea typeface="Days One"/>
                <a:cs typeface="Days One"/>
                <a:sym typeface="Days One"/>
              </a:rPr>
              <a:t>Exploratory Data Analysis</a:t>
            </a:r>
            <a:endParaRPr b="1" sz="1300">
              <a:solidFill>
                <a:srgbClr val="0461F9"/>
              </a:solidFill>
              <a:latin typeface="Days One"/>
              <a:ea typeface="Days One"/>
              <a:cs typeface="Days One"/>
              <a:sym typeface="Days One"/>
            </a:endParaRPr>
          </a:p>
        </p:txBody>
      </p:sp>
      <p:sp>
        <p:nvSpPr>
          <p:cNvPr id="358" name="Google Shape;358;p43"/>
          <p:cNvSpPr txBox="1"/>
          <p:nvPr/>
        </p:nvSpPr>
        <p:spPr>
          <a:xfrm>
            <a:off x="4979865" y="1925397"/>
            <a:ext cx="4614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600">
                <a:solidFill>
                  <a:srgbClr val="202124"/>
                </a:solidFill>
                <a:latin typeface="Days One"/>
                <a:ea typeface="Days One"/>
                <a:cs typeface="Days One"/>
                <a:sym typeface="Days One"/>
              </a:rPr>
              <a:t>04</a:t>
            </a:r>
            <a:endParaRPr b="1" sz="1600">
              <a:solidFill>
                <a:srgbClr val="202124"/>
              </a:solidFill>
              <a:latin typeface="Days One"/>
              <a:ea typeface="Days One"/>
              <a:cs typeface="Days One"/>
              <a:sym typeface="Days One"/>
            </a:endParaRPr>
          </a:p>
        </p:txBody>
      </p:sp>
      <p:sp>
        <p:nvSpPr>
          <p:cNvPr id="359" name="Google Shape;359;p43"/>
          <p:cNvSpPr txBox="1"/>
          <p:nvPr/>
        </p:nvSpPr>
        <p:spPr>
          <a:xfrm>
            <a:off x="4567125" y="2375250"/>
            <a:ext cx="1314600" cy="3879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1300">
                <a:solidFill>
                  <a:srgbClr val="0461F9"/>
                </a:solidFill>
                <a:latin typeface="Days One"/>
                <a:ea typeface="Days One"/>
                <a:cs typeface="Days One"/>
                <a:sym typeface="Days One"/>
              </a:rPr>
              <a:t>Data Analysis</a:t>
            </a:r>
            <a:endParaRPr b="1" sz="1300">
              <a:solidFill>
                <a:srgbClr val="0461F9"/>
              </a:solidFill>
              <a:latin typeface="Days One"/>
              <a:ea typeface="Days One"/>
              <a:cs typeface="Days One"/>
              <a:sym typeface="Days One"/>
            </a:endParaRPr>
          </a:p>
        </p:txBody>
      </p:sp>
      <p:sp>
        <p:nvSpPr>
          <p:cNvPr id="360" name="Google Shape;360;p43"/>
          <p:cNvSpPr txBox="1"/>
          <p:nvPr/>
        </p:nvSpPr>
        <p:spPr>
          <a:xfrm>
            <a:off x="4401339" y="2729438"/>
            <a:ext cx="1371000" cy="8517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200"/>
              </a:spcAft>
              <a:buNone/>
            </a:pPr>
            <a:r>
              <a:rPr lang="en" sz="1000">
                <a:solidFill>
                  <a:srgbClr val="202124"/>
                </a:solidFill>
                <a:latin typeface="Albert Sans"/>
                <a:ea typeface="Albert Sans"/>
                <a:cs typeface="Albert Sans"/>
                <a:sym typeface="Albert Sans"/>
              </a:rPr>
              <a:t>Conduct the funnel analysis with the metrics that decided on EDA with SQL and excel.</a:t>
            </a:r>
            <a:endParaRPr sz="1000">
              <a:solidFill>
                <a:srgbClr val="202124"/>
              </a:solidFill>
              <a:latin typeface="Albert Sans"/>
              <a:ea typeface="Albert Sans"/>
              <a:cs typeface="Albert Sans"/>
              <a:sym typeface="Albert Sans"/>
            </a:endParaRPr>
          </a:p>
        </p:txBody>
      </p:sp>
      <p:sp>
        <p:nvSpPr>
          <p:cNvPr id="361" name="Google Shape;361;p43"/>
          <p:cNvSpPr txBox="1"/>
          <p:nvPr/>
        </p:nvSpPr>
        <p:spPr>
          <a:xfrm>
            <a:off x="3022904" y="2835478"/>
            <a:ext cx="1314600" cy="8517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200"/>
              </a:spcAft>
              <a:buNone/>
            </a:pPr>
            <a:r>
              <a:rPr lang="en" sz="1000">
                <a:solidFill>
                  <a:srgbClr val="202124"/>
                </a:solidFill>
                <a:latin typeface="Albert Sans"/>
                <a:ea typeface="Albert Sans"/>
                <a:cs typeface="Albert Sans"/>
                <a:sym typeface="Albert Sans"/>
              </a:rPr>
              <a:t>Conduct Initial Investigation on dataset to define metrics and test for hypothesis</a:t>
            </a:r>
            <a:endParaRPr sz="1000">
              <a:solidFill>
                <a:srgbClr val="202124"/>
              </a:solidFill>
              <a:latin typeface="Albert Sans"/>
              <a:ea typeface="Albert Sans"/>
              <a:cs typeface="Albert Sans"/>
              <a:sym typeface="Albert Sans"/>
            </a:endParaRPr>
          </a:p>
        </p:txBody>
      </p:sp>
      <p:sp>
        <p:nvSpPr>
          <p:cNvPr id="362" name="Google Shape;362;p43"/>
          <p:cNvSpPr/>
          <p:nvPr/>
        </p:nvSpPr>
        <p:spPr>
          <a:xfrm>
            <a:off x="642451" y="1737773"/>
            <a:ext cx="198300" cy="198300"/>
          </a:xfrm>
          <a:prstGeom prst="star4">
            <a:avLst>
              <a:gd fmla="val 20600"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ys One"/>
              <a:ea typeface="Days One"/>
              <a:cs typeface="Days One"/>
              <a:sym typeface="Days One"/>
            </a:endParaRPr>
          </a:p>
        </p:txBody>
      </p:sp>
      <p:grpSp>
        <p:nvGrpSpPr>
          <p:cNvPr id="363" name="Google Shape;363;p43"/>
          <p:cNvGrpSpPr/>
          <p:nvPr/>
        </p:nvGrpSpPr>
        <p:grpSpPr>
          <a:xfrm>
            <a:off x="5818550" y="1742654"/>
            <a:ext cx="1586295" cy="1931741"/>
            <a:chOff x="6433322" y="1585373"/>
            <a:chExt cx="1586295" cy="1931741"/>
          </a:xfrm>
        </p:grpSpPr>
        <p:sp>
          <p:nvSpPr>
            <p:cNvPr id="364" name="Google Shape;364;p43"/>
            <p:cNvSpPr/>
            <p:nvPr/>
          </p:nvSpPr>
          <p:spPr>
            <a:xfrm rot="10800000">
              <a:off x="7173300" y="1585373"/>
              <a:ext cx="198300" cy="198300"/>
            </a:xfrm>
            <a:prstGeom prst="star4">
              <a:avLst>
                <a:gd fmla="val 20600"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ys One"/>
                <a:ea typeface="Days One"/>
                <a:cs typeface="Days One"/>
                <a:sym typeface="Days One"/>
              </a:endParaRPr>
            </a:p>
          </p:txBody>
        </p:sp>
        <p:sp>
          <p:nvSpPr>
            <p:cNvPr id="365" name="Google Shape;365;p43"/>
            <p:cNvSpPr txBox="1"/>
            <p:nvPr/>
          </p:nvSpPr>
          <p:spPr>
            <a:xfrm>
              <a:off x="7064875" y="1772997"/>
              <a:ext cx="4614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600">
                  <a:solidFill>
                    <a:srgbClr val="202124"/>
                  </a:solidFill>
                  <a:latin typeface="Days One"/>
                  <a:ea typeface="Days One"/>
                  <a:cs typeface="Days One"/>
                  <a:sym typeface="Days One"/>
                </a:rPr>
                <a:t>05</a:t>
              </a:r>
              <a:endParaRPr b="1" sz="1600">
                <a:solidFill>
                  <a:srgbClr val="202124"/>
                </a:solidFill>
                <a:latin typeface="Days One"/>
                <a:ea typeface="Days One"/>
                <a:cs typeface="Days One"/>
                <a:sym typeface="Days One"/>
              </a:endParaRPr>
            </a:p>
          </p:txBody>
        </p:sp>
        <p:sp>
          <p:nvSpPr>
            <p:cNvPr id="366" name="Google Shape;366;p43"/>
            <p:cNvSpPr txBox="1"/>
            <p:nvPr/>
          </p:nvSpPr>
          <p:spPr>
            <a:xfrm>
              <a:off x="6484817" y="2222844"/>
              <a:ext cx="1534800" cy="3879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1300">
                  <a:solidFill>
                    <a:srgbClr val="0461F9"/>
                  </a:solidFill>
                  <a:latin typeface="Days One"/>
                  <a:ea typeface="Days One"/>
                  <a:cs typeface="Days One"/>
                  <a:sym typeface="Days One"/>
                </a:rPr>
                <a:t>Data Visualization</a:t>
              </a:r>
              <a:endParaRPr b="1" sz="1300">
                <a:solidFill>
                  <a:srgbClr val="0461F9"/>
                </a:solidFill>
                <a:latin typeface="Days One"/>
                <a:ea typeface="Days One"/>
                <a:cs typeface="Days One"/>
                <a:sym typeface="Days One"/>
              </a:endParaRPr>
            </a:p>
          </p:txBody>
        </p:sp>
        <p:sp>
          <p:nvSpPr>
            <p:cNvPr id="367" name="Google Shape;367;p43"/>
            <p:cNvSpPr txBox="1"/>
            <p:nvPr/>
          </p:nvSpPr>
          <p:spPr>
            <a:xfrm>
              <a:off x="6433322" y="2665414"/>
              <a:ext cx="1371000" cy="8517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200"/>
                </a:spcAft>
                <a:buNone/>
              </a:pPr>
              <a:r>
                <a:rPr lang="en" sz="1000">
                  <a:solidFill>
                    <a:srgbClr val="202124"/>
                  </a:solidFill>
                  <a:latin typeface="Albert Sans"/>
                  <a:ea typeface="Albert Sans"/>
                  <a:cs typeface="Albert Sans"/>
                  <a:sym typeface="Albert Sans"/>
                </a:rPr>
                <a:t>Visualize the analysis into chart, table, and dashboard by using Tableau</a:t>
              </a:r>
              <a:endParaRPr sz="1000">
                <a:solidFill>
                  <a:srgbClr val="202124"/>
                </a:solidFill>
                <a:latin typeface="Albert Sans"/>
                <a:ea typeface="Albert Sans"/>
                <a:cs typeface="Albert Sans"/>
                <a:sym typeface="Albert Sans"/>
              </a:endParaRPr>
            </a:p>
          </p:txBody>
        </p:sp>
      </p:grpSp>
      <p:grpSp>
        <p:nvGrpSpPr>
          <p:cNvPr id="368" name="Google Shape;368;p43"/>
          <p:cNvGrpSpPr/>
          <p:nvPr/>
        </p:nvGrpSpPr>
        <p:grpSpPr>
          <a:xfrm>
            <a:off x="7428802" y="1737700"/>
            <a:ext cx="1653900" cy="2002524"/>
            <a:chOff x="6484825" y="1585373"/>
            <a:chExt cx="1653900" cy="2002524"/>
          </a:xfrm>
        </p:grpSpPr>
        <p:sp>
          <p:nvSpPr>
            <p:cNvPr id="369" name="Google Shape;369;p43"/>
            <p:cNvSpPr/>
            <p:nvPr/>
          </p:nvSpPr>
          <p:spPr>
            <a:xfrm rot="10800000">
              <a:off x="7173300" y="1585373"/>
              <a:ext cx="198300" cy="198300"/>
            </a:xfrm>
            <a:prstGeom prst="star4">
              <a:avLst>
                <a:gd fmla="val 20600"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ays One"/>
                <a:ea typeface="Days One"/>
                <a:cs typeface="Days One"/>
                <a:sym typeface="Days One"/>
              </a:endParaRPr>
            </a:p>
          </p:txBody>
        </p:sp>
        <p:sp>
          <p:nvSpPr>
            <p:cNvPr id="370" name="Google Shape;370;p43"/>
            <p:cNvSpPr txBox="1"/>
            <p:nvPr/>
          </p:nvSpPr>
          <p:spPr>
            <a:xfrm>
              <a:off x="7064875" y="1763163"/>
              <a:ext cx="461400" cy="475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sz="1600">
                  <a:solidFill>
                    <a:srgbClr val="202124"/>
                  </a:solidFill>
                  <a:latin typeface="Days One"/>
                  <a:ea typeface="Days One"/>
                  <a:cs typeface="Days One"/>
                  <a:sym typeface="Days One"/>
                </a:rPr>
                <a:t>06</a:t>
              </a:r>
              <a:endParaRPr b="1" sz="1600">
                <a:solidFill>
                  <a:srgbClr val="202124"/>
                </a:solidFill>
                <a:latin typeface="Days One"/>
                <a:ea typeface="Days One"/>
                <a:cs typeface="Days One"/>
                <a:sym typeface="Days One"/>
              </a:endParaRPr>
            </a:p>
          </p:txBody>
        </p:sp>
        <p:sp>
          <p:nvSpPr>
            <p:cNvPr id="371" name="Google Shape;371;p43"/>
            <p:cNvSpPr txBox="1"/>
            <p:nvPr/>
          </p:nvSpPr>
          <p:spPr>
            <a:xfrm>
              <a:off x="6484825" y="2222850"/>
              <a:ext cx="1653900" cy="3879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b="1" lang="en" sz="1300">
                  <a:solidFill>
                    <a:srgbClr val="0461F9"/>
                  </a:solidFill>
                  <a:latin typeface="Days One"/>
                  <a:ea typeface="Days One"/>
                  <a:cs typeface="Days One"/>
                  <a:sym typeface="Days One"/>
                </a:rPr>
                <a:t>Insight &amp; Recommendation</a:t>
              </a:r>
              <a:endParaRPr b="1" sz="1300">
                <a:solidFill>
                  <a:srgbClr val="0461F9"/>
                </a:solidFill>
                <a:latin typeface="Days One"/>
                <a:ea typeface="Days One"/>
                <a:cs typeface="Days One"/>
                <a:sym typeface="Days One"/>
              </a:endParaRPr>
            </a:p>
          </p:txBody>
        </p:sp>
        <p:sp>
          <p:nvSpPr>
            <p:cNvPr id="372" name="Google Shape;372;p43"/>
            <p:cNvSpPr txBox="1"/>
            <p:nvPr/>
          </p:nvSpPr>
          <p:spPr>
            <a:xfrm>
              <a:off x="6531173" y="2638098"/>
              <a:ext cx="1534800" cy="949800"/>
            </a:xfrm>
            <a:prstGeom prst="rect">
              <a:avLst/>
            </a:prstGeom>
            <a:noFill/>
            <a:ln>
              <a:noFill/>
            </a:ln>
          </p:spPr>
          <p:txBody>
            <a:bodyPr anchorCtr="0" anchor="t" bIns="0" lIns="91425" spcFirstLastPara="1" rIns="91425" wrap="square" tIns="0">
              <a:noAutofit/>
            </a:bodyPr>
            <a:lstStyle/>
            <a:p>
              <a:pPr indent="0" lvl="0" marL="0" rtl="0" algn="ctr">
                <a:lnSpc>
                  <a:spcPct val="115000"/>
                </a:lnSpc>
                <a:spcBef>
                  <a:spcPts val="0"/>
                </a:spcBef>
                <a:spcAft>
                  <a:spcPts val="200"/>
                </a:spcAft>
                <a:buNone/>
              </a:pPr>
              <a:r>
                <a:rPr lang="en" sz="1000">
                  <a:solidFill>
                    <a:srgbClr val="202124"/>
                  </a:solidFill>
                  <a:latin typeface="Albert Sans"/>
                  <a:ea typeface="Albert Sans"/>
                  <a:cs typeface="Albert Sans"/>
                  <a:sym typeface="Albert Sans"/>
                </a:rPr>
                <a:t>Use the result of data analysis to determined the insight and business recommendation to solve the problem </a:t>
              </a:r>
              <a:endParaRPr sz="1000">
                <a:solidFill>
                  <a:srgbClr val="202124"/>
                </a:solidFill>
                <a:latin typeface="Albert Sans"/>
                <a:ea typeface="Albert Sans"/>
                <a:cs typeface="Albert Sans"/>
                <a:sym typeface="Albert Sans"/>
              </a:endParaRPr>
            </a:p>
          </p:txBody>
        </p:sp>
      </p:grpSp>
      <p:sp>
        <p:nvSpPr>
          <p:cNvPr id="373" name="Google Shape;373;p43"/>
          <p:cNvSpPr/>
          <p:nvPr/>
        </p:nvSpPr>
        <p:spPr>
          <a:xfrm>
            <a:off x="5621727" y="1601575"/>
            <a:ext cx="335811" cy="2200556"/>
          </a:xfrm>
          <a:custGeom>
            <a:rect b="b" l="l" r="r" t="t"/>
            <a:pathLst>
              <a:path extrusionOk="0" h="87315" w="15554">
                <a:moveTo>
                  <a:pt x="1767" y="0"/>
                </a:moveTo>
                <a:lnTo>
                  <a:pt x="15554" y="38532"/>
                </a:lnTo>
                <a:lnTo>
                  <a:pt x="0" y="87315"/>
                </a:lnTo>
              </a:path>
            </a:pathLst>
          </a:custGeom>
          <a:noFill/>
          <a:ln cap="flat" cmpd="sng" w="19050">
            <a:solidFill>
              <a:srgbClr val="0000FF"/>
            </a:solidFill>
            <a:prstDash val="lgDashDot"/>
            <a:round/>
            <a:headEnd len="med" w="med" type="none"/>
            <a:tailEnd len="med" w="med" type="none"/>
          </a:ln>
        </p:spPr>
      </p:sp>
      <p:sp>
        <p:nvSpPr>
          <p:cNvPr id="374" name="Google Shape;374;p43"/>
          <p:cNvSpPr/>
          <p:nvPr/>
        </p:nvSpPr>
        <p:spPr>
          <a:xfrm>
            <a:off x="4192191" y="1621411"/>
            <a:ext cx="335811" cy="2200556"/>
          </a:xfrm>
          <a:custGeom>
            <a:rect b="b" l="l" r="r" t="t"/>
            <a:pathLst>
              <a:path extrusionOk="0" h="87315" w="15554">
                <a:moveTo>
                  <a:pt x="1767" y="0"/>
                </a:moveTo>
                <a:lnTo>
                  <a:pt x="15554" y="38532"/>
                </a:lnTo>
                <a:lnTo>
                  <a:pt x="0" y="87315"/>
                </a:lnTo>
              </a:path>
            </a:pathLst>
          </a:custGeom>
          <a:noFill/>
          <a:ln cap="flat" cmpd="sng" w="19050">
            <a:solidFill>
              <a:srgbClr val="0000FF"/>
            </a:solidFill>
            <a:prstDash val="lgDashDot"/>
            <a:round/>
            <a:headEnd len="med" w="med" type="none"/>
            <a:tailEnd len="med" w="med" type="none"/>
          </a:ln>
        </p:spPr>
      </p:sp>
      <p:sp>
        <p:nvSpPr>
          <p:cNvPr id="375" name="Google Shape;375;p43"/>
          <p:cNvSpPr/>
          <p:nvPr/>
        </p:nvSpPr>
        <p:spPr>
          <a:xfrm>
            <a:off x="2762655" y="1605896"/>
            <a:ext cx="335811" cy="2200556"/>
          </a:xfrm>
          <a:custGeom>
            <a:rect b="b" l="l" r="r" t="t"/>
            <a:pathLst>
              <a:path extrusionOk="0" h="87315" w="15554">
                <a:moveTo>
                  <a:pt x="1767" y="0"/>
                </a:moveTo>
                <a:lnTo>
                  <a:pt x="15554" y="38532"/>
                </a:lnTo>
                <a:lnTo>
                  <a:pt x="0" y="87315"/>
                </a:lnTo>
              </a:path>
            </a:pathLst>
          </a:custGeom>
          <a:noFill/>
          <a:ln cap="flat" cmpd="sng" w="19050">
            <a:solidFill>
              <a:srgbClr val="0000FF"/>
            </a:solidFill>
            <a:prstDash val="lgDashDot"/>
            <a:round/>
            <a:headEnd len="med" w="med" type="none"/>
            <a:tailEnd len="med" w="med" type="none"/>
          </a:ln>
        </p:spPr>
      </p:sp>
      <p:sp>
        <p:nvSpPr>
          <p:cNvPr id="376" name="Google Shape;376;p43"/>
          <p:cNvSpPr/>
          <p:nvPr/>
        </p:nvSpPr>
        <p:spPr>
          <a:xfrm>
            <a:off x="1218230" y="1572705"/>
            <a:ext cx="335811" cy="2200556"/>
          </a:xfrm>
          <a:custGeom>
            <a:rect b="b" l="l" r="r" t="t"/>
            <a:pathLst>
              <a:path extrusionOk="0" h="87315" w="15554">
                <a:moveTo>
                  <a:pt x="1767" y="0"/>
                </a:moveTo>
                <a:lnTo>
                  <a:pt x="15554" y="38532"/>
                </a:lnTo>
                <a:lnTo>
                  <a:pt x="0" y="87315"/>
                </a:lnTo>
              </a:path>
            </a:pathLst>
          </a:custGeom>
          <a:noFill/>
          <a:ln cap="flat" cmpd="sng" w="19050">
            <a:solidFill>
              <a:srgbClr val="0000FF"/>
            </a:solidFill>
            <a:prstDash val="lgDashDot"/>
            <a:round/>
            <a:headEnd len="med" w="med" type="none"/>
            <a:tailEnd len="med" w="med" type="none"/>
          </a:ln>
        </p:spPr>
      </p:sp>
      <p:sp>
        <p:nvSpPr>
          <p:cNvPr id="377" name="Google Shape;377;p43"/>
          <p:cNvSpPr/>
          <p:nvPr/>
        </p:nvSpPr>
        <p:spPr>
          <a:xfrm>
            <a:off x="7099771" y="1586060"/>
            <a:ext cx="335811" cy="2200556"/>
          </a:xfrm>
          <a:custGeom>
            <a:rect b="b" l="l" r="r" t="t"/>
            <a:pathLst>
              <a:path extrusionOk="0" h="87315" w="15554">
                <a:moveTo>
                  <a:pt x="1767" y="0"/>
                </a:moveTo>
                <a:lnTo>
                  <a:pt x="15554" y="38532"/>
                </a:lnTo>
                <a:lnTo>
                  <a:pt x="0" y="87315"/>
                </a:lnTo>
              </a:path>
            </a:pathLst>
          </a:custGeom>
          <a:noFill/>
          <a:ln cap="flat" cmpd="sng" w="19050">
            <a:solidFill>
              <a:srgbClr val="0000FF"/>
            </a:solidFill>
            <a:prstDash val="lgDashDot"/>
            <a:round/>
            <a:headEnd len="med" w="med" type="non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p:nvPr/>
        </p:nvSpPr>
        <p:spPr>
          <a:xfrm>
            <a:off x="278025" y="3949875"/>
            <a:ext cx="2532600" cy="733800"/>
          </a:xfrm>
          <a:prstGeom prst="foldedCorner">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383" name="Google Shape;383;p44"/>
          <p:cNvSpPr/>
          <p:nvPr/>
        </p:nvSpPr>
        <p:spPr>
          <a:xfrm>
            <a:off x="277875" y="738450"/>
            <a:ext cx="2532600" cy="23826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pic>
        <p:nvPicPr>
          <p:cNvPr id="384" name="Google Shape;384;p44"/>
          <p:cNvPicPr preferRelativeResize="0"/>
          <p:nvPr/>
        </p:nvPicPr>
        <p:blipFill>
          <a:blip r:embed="rId3">
            <a:alphaModFix/>
          </a:blip>
          <a:stretch>
            <a:fillRect/>
          </a:stretch>
        </p:blipFill>
        <p:spPr>
          <a:xfrm>
            <a:off x="3995039" y="673184"/>
            <a:ext cx="4629700" cy="4289399"/>
          </a:xfrm>
          <a:prstGeom prst="rect">
            <a:avLst/>
          </a:prstGeom>
          <a:noFill/>
          <a:ln>
            <a:noFill/>
          </a:ln>
        </p:spPr>
      </p:pic>
      <p:sp>
        <p:nvSpPr>
          <p:cNvPr id="385" name="Google Shape;385;p44"/>
          <p:cNvSpPr txBox="1"/>
          <p:nvPr>
            <p:ph type="title"/>
          </p:nvPr>
        </p:nvSpPr>
        <p:spPr>
          <a:xfrm>
            <a:off x="139101" y="166200"/>
            <a:ext cx="2697600" cy="29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100"/>
              <a:t>4. </a:t>
            </a:r>
            <a:r>
              <a:rPr lang="en" sz="2100"/>
              <a:t>The Funnel Metrics</a:t>
            </a:r>
            <a:endParaRPr sz="2100"/>
          </a:p>
        </p:txBody>
      </p:sp>
      <p:sp>
        <p:nvSpPr>
          <p:cNvPr id="386" name="Google Shape;386;p44"/>
          <p:cNvSpPr txBox="1"/>
          <p:nvPr>
            <p:ph type="title"/>
          </p:nvPr>
        </p:nvSpPr>
        <p:spPr>
          <a:xfrm>
            <a:off x="3926239" y="291006"/>
            <a:ext cx="3715800" cy="24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800"/>
              <a:t>The Business Flow</a:t>
            </a:r>
            <a:endParaRPr sz="1800"/>
          </a:p>
        </p:txBody>
      </p:sp>
      <p:cxnSp>
        <p:nvCxnSpPr>
          <p:cNvPr id="387" name="Google Shape;387;p44"/>
          <p:cNvCxnSpPr/>
          <p:nvPr/>
        </p:nvCxnSpPr>
        <p:spPr>
          <a:xfrm>
            <a:off x="3097873" y="0"/>
            <a:ext cx="36900" cy="5177400"/>
          </a:xfrm>
          <a:prstGeom prst="straightConnector1">
            <a:avLst/>
          </a:prstGeom>
          <a:noFill/>
          <a:ln cap="flat" cmpd="sng" w="28575">
            <a:solidFill>
              <a:schemeClr val="lt1"/>
            </a:solidFill>
            <a:prstDash val="solid"/>
            <a:round/>
            <a:headEnd len="med" w="med" type="none"/>
            <a:tailEnd len="med" w="med" type="none"/>
          </a:ln>
        </p:spPr>
      </p:cxnSp>
      <p:sp>
        <p:nvSpPr>
          <p:cNvPr id="388" name="Google Shape;388;p44"/>
          <p:cNvSpPr txBox="1"/>
          <p:nvPr>
            <p:ph type="title"/>
          </p:nvPr>
        </p:nvSpPr>
        <p:spPr>
          <a:xfrm>
            <a:off x="139094" y="3542198"/>
            <a:ext cx="2532600" cy="24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800"/>
              <a:t>The Key Metrics</a:t>
            </a:r>
            <a:endParaRPr sz="1800"/>
          </a:p>
        </p:txBody>
      </p:sp>
      <p:sp>
        <p:nvSpPr>
          <p:cNvPr id="389" name="Google Shape;389;p44"/>
          <p:cNvSpPr txBox="1"/>
          <p:nvPr/>
        </p:nvSpPr>
        <p:spPr>
          <a:xfrm>
            <a:off x="312850" y="3946900"/>
            <a:ext cx="2532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Lato"/>
                <a:ea typeface="Lato"/>
                <a:cs typeface="Lato"/>
                <a:sym typeface="Lato"/>
              </a:rPr>
              <a:t>Cumulative Conversion Rate</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lt1"/>
                </a:solidFill>
                <a:latin typeface="Lato"/>
                <a:ea typeface="Lato"/>
                <a:cs typeface="Lato"/>
                <a:sym typeface="Lato"/>
              </a:rPr>
              <a:t>Drop-off Rate</a:t>
            </a:r>
            <a:endParaRPr>
              <a:solidFill>
                <a:schemeClr val="lt1"/>
              </a:solidFill>
              <a:latin typeface="Lato"/>
              <a:ea typeface="Lato"/>
              <a:cs typeface="Lato"/>
              <a:sym typeface="Lato"/>
            </a:endParaRPr>
          </a:p>
        </p:txBody>
      </p:sp>
      <p:sp>
        <p:nvSpPr>
          <p:cNvPr id="390" name="Google Shape;390;p44"/>
          <p:cNvSpPr txBox="1"/>
          <p:nvPr/>
        </p:nvSpPr>
        <p:spPr>
          <a:xfrm>
            <a:off x="303975" y="725425"/>
            <a:ext cx="25326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Lato"/>
                <a:ea typeface="Lato"/>
                <a:cs typeface="Lato"/>
                <a:sym typeface="Lato"/>
              </a:rPr>
              <a:t>Leads registered</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Leads qualification</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Initial communication success</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Approach success</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Discussion success</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Offer sent</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Quotation </a:t>
            </a:r>
            <a:r>
              <a:rPr lang="en">
                <a:latin typeface="Lato"/>
                <a:ea typeface="Lato"/>
                <a:cs typeface="Lato"/>
                <a:sym typeface="Lato"/>
              </a:rPr>
              <a:t>received</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Deal won</a:t>
            </a:r>
            <a:endParaRPr>
              <a:latin typeface="Lato"/>
              <a:ea typeface="Lato"/>
              <a:cs typeface="Lato"/>
              <a:sym typeface="Lato"/>
            </a:endParaRPr>
          </a:p>
          <a:p>
            <a:pPr indent="0" lvl="0" marL="0" rtl="0" algn="l">
              <a:lnSpc>
                <a:spcPct val="115000"/>
              </a:lnSpc>
              <a:spcBef>
                <a:spcPts val="0"/>
              </a:spcBef>
              <a:spcAft>
                <a:spcPts val="0"/>
              </a:spcAft>
              <a:buNone/>
            </a:pPr>
            <a:r>
              <a:rPr lang="en">
                <a:latin typeface="Lato"/>
                <a:ea typeface="Lato"/>
                <a:cs typeface="Lato"/>
                <a:sym typeface="Lato"/>
              </a:rPr>
              <a:t>Renewable</a:t>
            </a:r>
            <a:endParaRPr>
              <a:solidFill>
                <a:schemeClr val="lt1"/>
              </a:solidFill>
              <a:latin typeface="Lato"/>
              <a:ea typeface="Lato"/>
              <a:cs typeface="Lato"/>
              <a:sym typeface="Lato"/>
            </a:endParaRPr>
          </a:p>
        </p:txBody>
      </p:sp>
      <p:sp>
        <p:nvSpPr>
          <p:cNvPr id="391" name="Google Shape;391;p44"/>
          <p:cNvSpPr/>
          <p:nvPr/>
        </p:nvSpPr>
        <p:spPr>
          <a:xfrm>
            <a:off x="3560950" y="111850"/>
            <a:ext cx="5354424" cy="5065524"/>
          </a:xfrm>
          <a:prstGeom prst="flowChartDocumen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5"/>
          <p:cNvPicPr preferRelativeResize="0"/>
          <p:nvPr/>
        </p:nvPicPr>
        <p:blipFill>
          <a:blip r:embed="rId3">
            <a:alphaModFix/>
          </a:blip>
          <a:stretch>
            <a:fillRect/>
          </a:stretch>
        </p:blipFill>
        <p:spPr>
          <a:xfrm>
            <a:off x="991400" y="595950"/>
            <a:ext cx="7021825" cy="3335424"/>
          </a:xfrm>
          <a:prstGeom prst="rect">
            <a:avLst/>
          </a:prstGeom>
          <a:noFill/>
          <a:ln>
            <a:noFill/>
          </a:ln>
        </p:spPr>
      </p:pic>
      <p:sp>
        <p:nvSpPr>
          <p:cNvPr id="397" name="Google Shape;397;p45"/>
          <p:cNvSpPr txBox="1"/>
          <p:nvPr/>
        </p:nvSpPr>
        <p:spPr>
          <a:xfrm>
            <a:off x="943050" y="3613350"/>
            <a:ext cx="468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latin typeface="Lato"/>
                <a:ea typeface="Lato"/>
                <a:cs typeface="Lato"/>
                <a:sym typeface="Lato"/>
              </a:rPr>
              <a:t>Format : Lead count (cumulative conversion rate) (drop-off rate)</a:t>
            </a:r>
            <a:endParaRPr i="1" sz="1200">
              <a:solidFill>
                <a:schemeClr val="lt1"/>
              </a:solidFill>
              <a:latin typeface="Lato"/>
              <a:ea typeface="Lato"/>
              <a:cs typeface="Lato"/>
              <a:sym typeface="Lato"/>
            </a:endParaRPr>
          </a:p>
        </p:txBody>
      </p:sp>
      <p:sp>
        <p:nvSpPr>
          <p:cNvPr id="398" name="Google Shape;398;p45"/>
          <p:cNvSpPr txBox="1"/>
          <p:nvPr/>
        </p:nvSpPr>
        <p:spPr>
          <a:xfrm>
            <a:off x="313825" y="3982650"/>
            <a:ext cx="8384100" cy="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Our funnel starts strong with 3,397 leads, but only 26.52% convert into </a:t>
            </a:r>
            <a:r>
              <a:rPr b="1" lang="en" sz="1200">
                <a:solidFill>
                  <a:schemeClr val="lt1"/>
                </a:solidFill>
                <a:latin typeface="Lato"/>
                <a:ea typeface="Lato"/>
                <a:cs typeface="Lato"/>
                <a:sym typeface="Lato"/>
              </a:rPr>
              <a:t>Deal Won</a:t>
            </a:r>
            <a:r>
              <a:rPr lang="en" sz="1200">
                <a:solidFill>
                  <a:schemeClr val="lt1"/>
                </a:solidFill>
                <a:latin typeface="Lato"/>
                <a:ea typeface="Lato"/>
                <a:cs typeface="Lato"/>
                <a:sym typeface="Lato"/>
              </a:rPr>
              <a:t>.</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The largest drops occur at </a:t>
            </a:r>
            <a:r>
              <a:rPr b="1" lang="en" sz="1200">
                <a:solidFill>
                  <a:schemeClr val="lt1"/>
                </a:solidFill>
                <a:latin typeface="Lato"/>
                <a:ea typeface="Lato"/>
                <a:cs typeface="Lato"/>
                <a:sym typeface="Lato"/>
              </a:rPr>
              <a:t>qualification </a:t>
            </a:r>
            <a:r>
              <a:rPr lang="en" sz="1200">
                <a:solidFill>
                  <a:schemeClr val="lt1"/>
                </a:solidFill>
                <a:latin typeface="Lato"/>
                <a:ea typeface="Lato"/>
                <a:cs typeface="Lato"/>
                <a:sym typeface="Lato"/>
              </a:rPr>
              <a:t>(14.9%),  and 3 stages in the middle : </a:t>
            </a:r>
            <a:r>
              <a:rPr b="1" lang="en" sz="1200">
                <a:solidFill>
                  <a:schemeClr val="lt1"/>
                </a:solidFill>
                <a:latin typeface="Lato"/>
                <a:ea typeface="Lato"/>
                <a:cs typeface="Lato"/>
                <a:sym typeface="Lato"/>
              </a:rPr>
              <a:t>approach - discussion - offer</a:t>
            </a:r>
            <a:r>
              <a:rPr lang="en" sz="1200">
                <a:solidFill>
                  <a:schemeClr val="lt1"/>
                </a:solidFill>
                <a:latin typeface="Lato"/>
                <a:ea typeface="Lato"/>
                <a:cs typeface="Lato"/>
                <a:sym typeface="Lato"/>
              </a:rPr>
              <a:t>  (11-12%).</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These mid-funnel weaknesses prevent a significant number of leads from progressing.</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By improving these stages, we can dramatically increase our total conversion without needing more leads.</a:t>
            </a:r>
            <a:endParaRPr sz="1200">
              <a:solidFill>
                <a:schemeClr val="lt1"/>
              </a:solidFill>
              <a:latin typeface="Lato"/>
              <a:ea typeface="Lato"/>
              <a:cs typeface="Lato"/>
              <a:sym typeface="Lato"/>
            </a:endParaRPr>
          </a:p>
        </p:txBody>
      </p:sp>
      <p:sp>
        <p:nvSpPr>
          <p:cNvPr id="399" name="Google Shape;399;p45"/>
          <p:cNvSpPr/>
          <p:nvPr/>
        </p:nvSpPr>
        <p:spPr>
          <a:xfrm>
            <a:off x="5339675" y="955375"/>
            <a:ext cx="537000" cy="24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400" name="Google Shape;400;p45"/>
          <p:cNvSpPr/>
          <p:nvPr/>
        </p:nvSpPr>
        <p:spPr>
          <a:xfrm>
            <a:off x="5354875" y="1614575"/>
            <a:ext cx="537000" cy="90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401" name="Google Shape;401;p45"/>
          <p:cNvSpPr txBox="1"/>
          <p:nvPr>
            <p:ph type="title"/>
          </p:nvPr>
        </p:nvSpPr>
        <p:spPr>
          <a:xfrm>
            <a:off x="139101" y="166200"/>
            <a:ext cx="2697600" cy="29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100"/>
              <a:t>5</a:t>
            </a:r>
            <a:r>
              <a:rPr lang="en" sz="2100"/>
              <a:t>. The Funnel Analysis</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6"/>
          <p:cNvPicPr preferRelativeResize="0"/>
          <p:nvPr/>
        </p:nvPicPr>
        <p:blipFill>
          <a:blip r:embed="rId3">
            <a:alphaModFix/>
          </a:blip>
          <a:stretch>
            <a:fillRect/>
          </a:stretch>
        </p:blipFill>
        <p:spPr>
          <a:xfrm>
            <a:off x="160175" y="619125"/>
            <a:ext cx="4869551" cy="2139375"/>
          </a:xfrm>
          <a:prstGeom prst="rect">
            <a:avLst/>
          </a:prstGeom>
          <a:noFill/>
          <a:ln>
            <a:noFill/>
          </a:ln>
        </p:spPr>
      </p:pic>
      <p:pic>
        <p:nvPicPr>
          <p:cNvPr id="407" name="Google Shape;407;p46"/>
          <p:cNvPicPr preferRelativeResize="0"/>
          <p:nvPr/>
        </p:nvPicPr>
        <p:blipFill>
          <a:blip r:embed="rId4">
            <a:alphaModFix/>
          </a:blip>
          <a:stretch>
            <a:fillRect/>
          </a:stretch>
        </p:blipFill>
        <p:spPr>
          <a:xfrm>
            <a:off x="228600" y="2962275"/>
            <a:ext cx="4735851" cy="1952575"/>
          </a:xfrm>
          <a:prstGeom prst="rect">
            <a:avLst/>
          </a:prstGeom>
          <a:noFill/>
          <a:ln>
            <a:noFill/>
          </a:ln>
        </p:spPr>
      </p:pic>
      <p:pic>
        <p:nvPicPr>
          <p:cNvPr id="408" name="Google Shape;408;p46"/>
          <p:cNvPicPr preferRelativeResize="0"/>
          <p:nvPr/>
        </p:nvPicPr>
        <p:blipFill>
          <a:blip r:embed="rId5">
            <a:alphaModFix/>
          </a:blip>
          <a:stretch>
            <a:fillRect/>
          </a:stretch>
        </p:blipFill>
        <p:spPr>
          <a:xfrm>
            <a:off x="5182850" y="619125"/>
            <a:ext cx="3625550" cy="2187000"/>
          </a:xfrm>
          <a:prstGeom prst="rect">
            <a:avLst/>
          </a:prstGeom>
          <a:noFill/>
          <a:ln>
            <a:noFill/>
          </a:ln>
        </p:spPr>
      </p:pic>
      <p:sp>
        <p:nvSpPr>
          <p:cNvPr id="409" name="Google Shape;409;p46"/>
          <p:cNvSpPr txBox="1"/>
          <p:nvPr/>
        </p:nvSpPr>
        <p:spPr>
          <a:xfrm>
            <a:off x="5073900" y="2905525"/>
            <a:ext cx="4077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Summary :</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Top leads registered : </a:t>
            </a:r>
            <a:r>
              <a:rPr lang="en" sz="1200">
                <a:solidFill>
                  <a:schemeClr val="lt1"/>
                </a:solidFill>
                <a:latin typeface="Lato"/>
                <a:ea typeface="Lato"/>
                <a:cs typeface="Lato"/>
                <a:sym typeface="Lato"/>
              </a:rPr>
              <a:t>Technology, </a:t>
            </a:r>
            <a:r>
              <a:rPr lang="en" sz="1200">
                <a:solidFill>
                  <a:schemeClr val="lt1"/>
                </a:solidFill>
                <a:latin typeface="Lato"/>
                <a:ea typeface="Lato"/>
                <a:cs typeface="Lato"/>
                <a:sym typeface="Lato"/>
              </a:rPr>
              <a:t>F&amp;B, and Retail.</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Hospitality  is the best-performing funnel overall with best deal conversion (29.95%), but the lowest leads registered count. </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Finance &amp; Technology: Large drop in Discussion stage (13–17%)</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Insight :</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Industry funnels are more similar than different — fixes can be standardized</a:t>
            </a:r>
            <a:endParaRPr sz="1200">
              <a:solidFill>
                <a:schemeClr val="lt1"/>
              </a:solidFill>
              <a:latin typeface="Lato"/>
              <a:ea typeface="Lato"/>
              <a:cs typeface="Lato"/>
              <a:sym typeface="Lato"/>
            </a:endParaRPr>
          </a:p>
        </p:txBody>
      </p:sp>
      <p:sp>
        <p:nvSpPr>
          <p:cNvPr id="410" name="Google Shape;410;p46"/>
          <p:cNvSpPr txBox="1"/>
          <p:nvPr>
            <p:ph type="title"/>
          </p:nvPr>
        </p:nvSpPr>
        <p:spPr>
          <a:xfrm>
            <a:off x="139099" y="166200"/>
            <a:ext cx="4479900" cy="29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100"/>
              <a:t>5</a:t>
            </a:r>
            <a:r>
              <a:rPr lang="en" sz="2100"/>
              <a:t>. The Funnel Analysis - Industries</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Project Kickoff Presentation">
  <a:themeElements>
    <a:clrScheme name="Simple Light">
      <a:dk1>
        <a:srgbClr val="FBFBFB"/>
      </a:dk1>
      <a:lt1>
        <a:srgbClr val="1C2026"/>
      </a:lt1>
      <a:dk2>
        <a:srgbClr val="F5F5F5"/>
      </a:dk2>
      <a:lt2>
        <a:srgbClr val="1C2026"/>
      </a:lt2>
      <a:accent1>
        <a:srgbClr val="E9E9E9"/>
      </a:accent1>
      <a:accent2>
        <a:srgbClr val="7A7A7A"/>
      </a:accent2>
      <a:accent3>
        <a:srgbClr val="C2C2C2"/>
      </a:accent3>
      <a:accent4>
        <a:srgbClr val="434343"/>
      </a:accent4>
      <a:accent5>
        <a:srgbClr val="666666"/>
      </a:accent5>
      <a:accent6>
        <a:srgbClr val="999999"/>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